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9" r:id="rId2"/>
    <p:sldMasterId id="2147483732" r:id="rId3"/>
    <p:sldMasterId id="2147483726" r:id="rId4"/>
    <p:sldMasterId id="2147483686" r:id="rId5"/>
    <p:sldMasterId id="2147483714" r:id="rId6"/>
  </p:sldMasterIdLst>
  <p:notesMasterIdLst>
    <p:notesMasterId r:id="rId34"/>
  </p:notesMasterIdLst>
  <p:sldIdLst>
    <p:sldId id="332" r:id="rId7"/>
    <p:sldId id="393" r:id="rId8"/>
    <p:sldId id="373" r:id="rId9"/>
    <p:sldId id="390" r:id="rId10"/>
    <p:sldId id="376" r:id="rId11"/>
    <p:sldId id="372" r:id="rId12"/>
    <p:sldId id="394" r:id="rId13"/>
    <p:sldId id="378" r:id="rId14"/>
    <p:sldId id="379" r:id="rId15"/>
    <p:sldId id="380" r:id="rId16"/>
    <p:sldId id="381" r:id="rId17"/>
    <p:sldId id="382" r:id="rId18"/>
    <p:sldId id="383" r:id="rId19"/>
    <p:sldId id="384" r:id="rId20"/>
    <p:sldId id="385" r:id="rId21"/>
    <p:sldId id="386" r:id="rId22"/>
    <p:sldId id="387" r:id="rId23"/>
    <p:sldId id="397" r:id="rId24"/>
    <p:sldId id="398" r:id="rId25"/>
    <p:sldId id="331" r:id="rId26"/>
    <p:sldId id="366" r:id="rId27"/>
    <p:sldId id="395" r:id="rId28"/>
    <p:sldId id="396" r:id="rId29"/>
    <p:sldId id="399" r:id="rId30"/>
    <p:sldId id="403" r:id="rId31"/>
    <p:sldId id="402" r:id="rId32"/>
    <p:sldId id="34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93447" autoAdjust="0"/>
  </p:normalViewPr>
  <p:slideViewPr>
    <p:cSldViewPr snapToGrid="0">
      <p:cViewPr varScale="1">
        <p:scale>
          <a:sx n="59" d="100"/>
          <a:sy n="59" d="100"/>
        </p:scale>
        <p:origin x="9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9470D-09CA-4C05-A1FA-1D5DFCE387F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14958AF-E3D1-407A-8D23-6ACBD579A56A}">
      <dgm:prSet/>
      <dgm:spPr>
        <a:solidFill>
          <a:schemeClr val="accent6"/>
        </a:solidFill>
      </dgm:spPr>
      <dgm:t>
        <a:bodyPr/>
        <a:lstStyle/>
        <a:p>
          <a:r>
            <a:rPr lang="en-IE" dirty="0"/>
            <a:t>7 Main Competence Areas</a:t>
          </a:r>
          <a:endParaRPr lang="en-US" dirty="0"/>
        </a:p>
      </dgm:t>
    </dgm:pt>
    <dgm:pt modelId="{C94E0A1D-329E-4A20-81C3-A9BD3D4C918F}" type="parTrans" cxnId="{6DD49EB4-6785-485F-B8D1-BE2731643DD1}">
      <dgm:prSet/>
      <dgm:spPr/>
      <dgm:t>
        <a:bodyPr/>
        <a:lstStyle/>
        <a:p>
          <a:endParaRPr lang="en-US"/>
        </a:p>
      </dgm:t>
    </dgm:pt>
    <dgm:pt modelId="{DBEF727F-B784-432D-9756-457358464E4B}" type="sibTrans" cxnId="{6DD49EB4-6785-485F-B8D1-BE2731643DD1}">
      <dgm:prSet/>
      <dgm:spPr/>
      <dgm:t>
        <a:bodyPr/>
        <a:lstStyle/>
        <a:p>
          <a:endParaRPr lang="en-US"/>
        </a:p>
      </dgm:t>
    </dgm:pt>
    <dgm:pt modelId="{B7572597-53D5-4A6D-A4E5-A518DA6EE3C7}">
      <dgm:prSet/>
      <dgm:spPr>
        <a:solidFill>
          <a:srgbClr val="7030A0"/>
        </a:solidFill>
      </dgm:spPr>
      <dgm:t>
        <a:bodyPr/>
        <a:lstStyle/>
        <a:p>
          <a:r>
            <a:rPr lang="en-IE" dirty="0">
              <a:solidFill>
                <a:schemeClr val="bg1"/>
              </a:solidFill>
            </a:rPr>
            <a:t>50 Competencies</a:t>
          </a:r>
          <a:endParaRPr lang="en-US" dirty="0">
            <a:solidFill>
              <a:schemeClr val="bg1"/>
            </a:solidFill>
          </a:endParaRPr>
        </a:p>
      </dgm:t>
    </dgm:pt>
    <dgm:pt modelId="{7224539F-8CD8-4DBC-A6FD-5DC0019194EF}" type="parTrans" cxnId="{148172CA-9D5A-46EE-A362-B47AA5F3836F}">
      <dgm:prSet/>
      <dgm:spPr/>
      <dgm:t>
        <a:bodyPr/>
        <a:lstStyle/>
        <a:p>
          <a:endParaRPr lang="en-US"/>
        </a:p>
      </dgm:t>
    </dgm:pt>
    <dgm:pt modelId="{F0D628BB-AB56-4CAA-98CD-7C79ABBCEC42}" type="sibTrans" cxnId="{148172CA-9D5A-46EE-A362-B47AA5F3836F}">
      <dgm:prSet/>
      <dgm:spPr/>
      <dgm:t>
        <a:bodyPr/>
        <a:lstStyle/>
        <a:p>
          <a:endParaRPr lang="en-US"/>
        </a:p>
      </dgm:t>
    </dgm:pt>
    <dgm:pt modelId="{C7174B7E-B64A-434C-A4AE-AB2970524D1F}">
      <dgm:prSet/>
      <dgm:spPr>
        <a:solidFill>
          <a:srgbClr val="FFFF00"/>
        </a:solidFill>
      </dgm:spPr>
      <dgm:t>
        <a:bodyPr/>
        <a:lstStyle/>
        <a:p>
          <a:r>
            <a:rPr lang="en-IE"/>
            <a:t>800 Learning Outcomes</a:t>
          </a:r>
          <a:endParaRPr lang="en-US"/>
        </a:p>
      </dgm:t>
    </dgm:pt>
    <dgm:pt modelId="{17923346-7E1A-42F0-8352-D9F988E39C81}" type="parTrans" cxnId="{4232FE1E-353B-4925-B3D2-833062D59598}">
      <dgm:prSet/>
      <dgm:spPr/>
      <dgm:t>
        <a:bodyPr/>
        <a:lstStyle/>
        <a:p>
          <a:endParaRPr lang="en-US"/>
        </a:p>
      </dgm:t>
    </dgm:pt>
    <dgm:pt modelId="{36220D63-2C9A-4E9D-99A4-DD52A5C87A35}" type="sibTrans" cxnId="{4232FE1E-353B-4925-B3D2-833062D59598}">
      <dgm:prSet/>
      <dgm:spPr/>
      <dgm:t>
        <a:bodyPr/>
        <a:lstStyle/>
        <a:p>
          <a:endParaRPr lang="en-US"/>
        </a:p>
      </dgm:t>
    </dgm:pt>
    <dgm:pt modelId="{88870590-62D4-4169-91F5-EF8E8F5097B2}" type="pres">
      <dgm:prSet presAssocID="{5E89470D-09CA-4C05-A1FA-1D5DFCE387FA}" presName="linear" presStyleCnt="0">
        <dgm:presLayoutVars>
          <dgm:animLvl val="lvl"/>
          <dgm:resizeHandles val="exact"/>
        </dgm:presLayoutVars>
      </dgm:prSet>
      <dgm:spPr/>
    </dgm:pt>
    <dgm:pt modelId="{3FED974E-29EC-45DD-9DDA-2720257B8D46}" type="pres">
      <dgm:prSet presAssocID="{014958AF-E3D1-407A-8D23-6ACBD579A56A}" presName="parentText" presStyleLbl="node1" presStyleIdx="0" presStyleCnt="3">
        <dgm:presLayoutVars>
          <dgm:chMax val="0"/>
          <dgm:bulletEnabled val="1"/>
        </dgm:presLayoutVars>
      </dgm:prSet>
      <dgm:spPr/>
    </dgm:pt>
    <dgm:pt modelId="{5A929907-B545-4382-B89A-0BEF91746ADE}" type="pres">
      <dgm:prSet presAssocID="{DBEF727F-B784-432D-9756-457358464E4B}" presName="spacer" presStyleCnt="0"/>
      <dgm:spPr/>
    </dgm:pt>
    <dgm:pt modelId="{190BF8E2-90E2-40D8-A72D-6BEC2FE928CE}" type="pres">
      <dgm:prSet presAssocID="{B7572597-53D5-4A6D-A4E5-A518DA6EE3C7}" presName="parentText" presStyleLbl="node1" presStyleIdx="1" presStyleCnt="3">
        <dgm:presLayoutVars>
          <dgm:chMax val="0"/>
          <dgm:bulletEnabled val="1"/>
        </dgm:presLayoutVars>
      </dgm:prSet>
      <dgm:spPr/>
    </dgm:pt>
    <dgm:pt modelId="{A334495B-3C96-4E27-B4DF-09B106A3CBBF}" type="pres">
      <dgm:prSet presAssocID="{F0D628BB-AB56-4CAA-98CD-7C79ABBCEC42}" presName="spacer" presStyleCnt="0"/>
      <dgm:spPr/>
    </dgm:pt>
    <dgm:pt modelId="{908E5B56-84C4-4EC1-BE66-EF728071E4DF}" type="pres">
      <dgm:prSet presAssocID="{C7174B7E-B64A-434C-A4AE-AB2970524D1F}" presName="parentText" presStyleLbl="node1" presStyleIdx="2" presStyleCnt="3">
        <dgm:presLayoutVars>
          <dgm:chMax val="0"/>
          <dgm:bulletEnabled val="1"/>
        </dgm:presLayoutVars>
      </dgm:prSet>
      <dgm:spPr/>
    </dgm:pt>
  </dgm:ptLst>
  <dgm:cxnLst>
    <dgm:cxn modelId="{4232FE1E-353B-4925-B3D2-833062D59598}" srcId="{5E89470D-09CA-4C05-A1FA-1D5DFCE387FA}" destId="{C7174B7E-B64A-434C-A4AE-AB2970524D1F}" srcOrd="2" destOrd="0" parTransId="{17923346-7E1A-42F0-8352-D9F988E39C81}" sibTransId="{36220D63-2C9A-4E9D-99A4-DD52A5C87A35}"/>
    <dgm:cxn modelId="{2892E39F-2014-4EF3-8A4D-9D24872FB967}" type="presOf" srcId="{5E89470D-09CA-4C05-A1FA-1D5DFCE387FA}" destId="{88870590-62D4-4169-91F5-EF8E8F5097B2}" srcOrd="0" destOrd="0" presId="urn:microsoft.com/office/officeart/2005/8/layout/vList2"/>
    <dgm:cxn modelId="{6DD49EB4-6785-485F-B8D1-BE2731643DD1}" srcId="{5E89470D-09CA-4C05-A1FA-1D5DFCE387FA}" destId="{014958AF-E3D1-407A-8D23-6ACBD579A56A}" srcOrd="0" destOrd="0" parTransId="{C94E0A1D-329E-4A20-81C3-A9BD3D4C918F}" sibTransId="{DBEF727F-B784-432D-9756-457358464E4B}"/>
    <dgm:cxn modelId="{148172CA-9D5A-46EE-A362-B47AA5F3836F}" srcId="{5E89470D-09CA-4C05-A1FA-1D5DFCE387FA}" destId="{B7572597-53D5-4A6D-A4E5-A518DA6EE3C7}" srcOrd="1" destOrd="0" parTransId="{7224539F-8CD8-4DBC-A6FD-5DC0019194EF}" sibTransId="{F0D628BB-AB56-4CAA-98CD-7C79ABBCEC42}"/>
    <dgm:cxn modelId="{8F1176CA-9864-49EE-B40D-F7E15B72779C}" type="presOf" srcId="{B7572597-53D5-4A6D-A4E5-A518DA6EE3C7}" destId="{190BF8E2-90E2-40D8-A72D-6BEC2FE928CE}" srcOrd="0" destOrd="0" presId="urn:microsoft.com/office/officeart/2005/8/layout/vList2"/>
    <dgm:cxn modelId="{5F87D6E4-523F-4DBE-A4A6-D142BC7BA3C2}" type="presOf" srcId="{C7174B7E-B64A-434C-A4AE-AB2970524D1F}" destId="{908E5B56-84C4-4EC1-BE66-EF728071E4DF}" srcOrd="0" destOrd="0" presId="urn:microsoft.com/office/officeart/2005/8/layout/vList2"/>
    <dgm:cxn modelId="{21C462F2-A672-4856-A6ED-E0E623F4659B}" type="presOf" srcId="{014958AF-E3D1-407A-8D23-6ACBD579A56A}" destId="{3FED974E-29EC-45DD-9DDA-2720257B8D46}" srcOrd="0" destOrd="0" presId="urn:microsoft.com/office/officeart/2005/8/layout/vList2"/>
    <dgm:cxn modelId="{87A96154-144F-4162-A8E5-6AC3D576A8DE}" type="presParOf" srcId="{88870590-62D4-4169-91F5-EF8E8F5097B2}" destId="{3FED974E-29EC-45DD-9DDA-2720257B8D46}" srcOrd="0" destOrd="0" presId="urn:microsoft.com/office/officeart/2005/8/layout/vList2"/>
    <dgm:cxn modelId="{26BEC3EC-1F60-4237-BCCD-6C69A1A2CE90}" type="presParOf" srcId="{88870590-62D4-4169-91F5-EF8E8F5097B2}" destId="{5A929907-B545-4382-B89A-0BEF91746ADE}" srcOrd="1" destOrd="0" presId="urn:microsoft.com/office/officeart/2005/8/layout/vList2"/>
    <dgm:cxn modelId="{E8BC55DF-1580-4D9F-ACB7-2A5C8990D5B5}" type="presParOf" srcId="{88870590-62D4-4169-91F5-EF8E8F5097B2}" destId="{190BF8E2-90E2-40D8-A72D-6BEC2FE928CE}" srcOrd="2" destOrd="0" presId="urn:microsoft.com/office/officeart/2005/8/layout/vList2"/>
    <dgm:cxn modelId="{0E6A15C9-F197-4AD9-B791-B92959EDDB31}" type="presParOf" srcId="{88870590-62D4-4169-91F5-EF8E8F5097B2}" destId="{A334495B-3C96-4E27-B4DF-09B106A3CBBF}" srcOrd="3" destOrd="0" presId="urn:microsoft.com/office/officeart/2005/8/layout/vList2"/>
    <dgm:cxn modelId="{3102D3D8-B68E-46A2-BE31-05FA3EC40A49}" type="presParOf" srcId="{88870590-62D4-4169-91F5-EF8E8F5097B2}" destId="{908E5B56-84C4-4EC1-BE66-EF728071E4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974E-29EC-45DD-9DDA-2720257B8D46}">
      <dsp:nvSpPr>
        <dsp:cNvPr id="0" name=""/>
        <dsp:cNvSpPr/>
      </dsp:nvSpPr>
      <dsp:spPr>
        <a:xfrm>
          <a:off x="0" y="2002"/>
          <a:ext cx="6160315" cy="1591200"/>
        </a:xfrm>
        <a:prstGeom prst="roundRect">
          <a:avLst/>
        </a:prstGeom>
        <a:solidFill>
          <a:schemeClr val="accent6"/>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E" sz="4000" kern="1200" dirty="0"/>
            <a:t>7 Main Competence Areas</a:t>
          </a:r>
          <a:endParaRPr lang="en-US" sz="4000" kern="1200" dirty="0"/>
        </a:p>
      </dsp:txBody>
      <dsp:txXfrm>
        <a:off x="77676" y="79678"/>
        <a:ext cx="6004963" cy="1435848"/>
      </dsp:txXfrm>
    </dsp:sp>
    <dsp:sp modelId="{190BF8E2-90E2-40D8-A72D-6BEC2FE928CE}">
      <dsp:nvSpPr>
        <dsp:cNvPr id="0" name=""/>
        <dsp:cNvSpPr/>
      </dsp:nvSpPr>
      <dsp:spPr>
        <a:xfrm>
          <a:off x="0" y="1708402"/>
          <a:ext cx="6160315" cy="1591200"/>
        </a:xfrm>
        <a:prstGeom prst="roundRect">
          <a:avLst/>
        </a:prstGeom>
        <a:solidFill>
          <a:srgbClr val="7030A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E" sz="4000" kern="1200" dirty="0">
              <a:solidFill>
                <a:schemeClr val="bg1"/>
              </a:solidFill>
            </a:rPr>
            <a:t>50 Competencies</a:t>
          </a:r>
          <a:endParaRPr lang="en-US" sz="4000" kern="1200" dirty="0">
            <a:solidFill>
              <a:schemeClr val="bg1"/>
            </a:solidFill>
          </a:endParaRPr>
        </a:p>
      </dsp:txBody>
      <dsp:txXfrm>
        <a:off x="77676" y="1786078"/>
        <a:ext cx="6004963" cy="1435848"/>
      </dsp:txXfrm>
    </dsp:sp>
    <dsp:sp modelId="{908E5B56-84C4-4EC1-BE66-EF728071E4DF}">
      <dsp:nvSpPr>
        <dsp:cNvPr id="0" name=""/>
        <dsp:cNvSpPr/>
      </dsp:nvSpPr>
      <dsp:spPr>
        <a:xfrm>
          <a:off x="0" y="3414802"/>
          <a:ext cx="6160315" cy="1591200"/>
        </a:xfrm>
        <a:prstGeom prst="roundRect">
          <a:avLst/>
        </a:prstGeom>
        <a:solidFill>
          <a:srgbClr val="FFFF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E" sz="4000" kern="1200"/>
            <a:t>800 Learning Outcomes</a:t>
          </a:r>
          <a:endParaRPr lang="en-US" sz="4000" kern="1200"/>
        </a:p>
      </dsp:txBody>
      <dsp:txXfrm>
        <a:off x="77676" y="3492478"/>
        <a:ext cx="6004963" cy="14358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05338-C2C4-43A0-AFBB-8573DA973E87}" type="datetimeFigureOut">
              <a:rPr lang="en-IE" smtClean="0"/>
              <a:t>09/06/2025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D67D3-EF72-4AF4-BEFF-1A02D9197DBE}" type="slidenum">
              <a:rPr lang="en-IE" smtClean="0"/>
              <a:t>‹#›</a:t>
            </a:fld>
            <a:endParaRPr lang="en-IE"/>
          </a:p>
        </p:txBody>
      </p:sp>
    </p:spTree>
    <p:extLst>
      <p:ext uri="{BB962C8B-B14F-4D97-AF65-F5344CB8AC3E}">
        <p14:creationId xmlns:p14="http://schemas.microsoft.com/office/powerpoint/2010/main" val="12500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90803EC-88C0-4D41-AF02-FA53C50F7984}" type="slidenum">
              <a:rPr lang="it-IT" smtClean="0"/>
              <a:t>1</a:t>
            </a:fld>
            <a:endParaRPr lang="it-IT"/>
          </a:p>
        </p:txBody>
      </p:sp>
    </p:spTree>
    <p:extLst>
      <p:ext uri="{BB962C8B-B14F-4D97-AF65-F5344CB8AC3E}">
        <p14:creationId xmlns:p14="http://schemas.microsoft.com/office/powerpoint/2010/main" val="275752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4F87A00-FAE0-442F-F109-C35BFE7F7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C390A0E-8DEC-6765-2CEC-9C36CD333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072D7FC9-CE2B-809C-E980-F48FD8AADA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E71680F-D801-4197-93FC-78EC2113C21B}"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F28CA-11FC-4CEA-AC9E-37E276CDB056}"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185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04DC6-1BDB-A0BA-A2E2-32697A8249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A2B2619-59E9-505E-D161-DB399EA94AA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31960D6-A7F3-4545-ACDB-239002202BB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C46A5A7-0D06-CA94-7186-5B55159C40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803EC-88C0-4D41-AF02-FA53C50F7984}"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103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13C93F62-8C8E-65B0-9193-67115176D7D0}"/>
              </a:ext>
            </a:extLst>
          </p:cNvPr>
          <p:cNvSpPr>
            <a:spLocks noGrp="1"/>
          </p:cNvSpPr>
          <p:nvPr>
            <p:ph type="dt" sz="half" idx="10"/>
          </p:nvPr>
        </p:nvSpPr>
        <p:spPr/>
        <p:txBody>
          <a:bodyPr/>
          <a:lstStyle>
            <a:lvl1pPr>
              <a:defRPr/>
            </a:lvl1pPr>
          </a:lstStyle>
          <a:p>
            <a:pPr>
              <a:defRPr/>
            </a:pPr>
            <a:fld id="{B6CE1C33-DF86-4AED-A64A-43809D3C25D7}" type="datetime1">
              <a:rPr lang="en-IE" smtClean="0"/>
              <a:t>09/06/2025</a:t>
            </a:fld>
            <a:endParaRPr lang="it-IT"/>
          </a:p>
        </p:txBody>
      </p:sp>
      <p:sp>
        <p:nvSpPr>
          <p:cNvPr id="3" name="Segnaposto piè di pagina 4">
            <a:extLst>
              <a:ext uri="{FF2B5EF4-FFF2-40B4-BE49-F238E27FC236}">
                <a16:creationId xmlns:a16="http://schemas.microsoft.com/office/drawing/2014/main" id="{0D355E91-77CD-C6FD-5F9C-A8B5181ACFA0}"/>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FCA147E7-0FF6-2B74-7E29-339D8C2DC2C4}"/>
              </a:ext>
            </a:extLst>
          </p:cNvPr>
          <p:cNvSpPr>
            <a:spLocks noGrp="1"/>
          </p:cNvSpPr>
          <p:nvPr>
            <p:ph type="sldNum" sz="quarter" idx="12"/>
          </p:nvPr>
        </p:nvSpPr>
        <p:spPr/>
        <p:txBody>
          <a:bodyPr/>
          <a:lstStyle>
            <a:lvl1pPr>
              <a:defRPr/>
            </a:lvl1pPr>
          </a:lstStyle>
          <a:p>
            <a:pPr>
              <a:defRPr/>
            </a:pPr>
            <a:fld id="{CFCD03D0-38DF-45F4-B9E0-551400EBC9C7}" type="slidenum">
              <a:rPr lang="it-IT"/>
              <a:pPr>
                <a:defRPr/>
              </a:pPr>
              <a:t>‹#›</a:t>
            </a:fld>
            <a:endParaRPr lang="it-IT"/>
          </a:p>
        </p:txBody>
      </p:sp>
    </p:spTree>
    <p:extLst>
      <p:ext uri="{BB962C8B-B14F-4D97-AF65-F5344CB8AC3E}">
        <p14:creationId xmlns:p14="http://schemas.microsoft.com/office/powerpoint/2010/main" val="2734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CFAE-60FE-8C74-0BA7-7BB70200EE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0C86694-1334-EB5F-976F-965354C685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5E870CF-3F27-A547-7F83-0ED8171A66A6}"/>
              </a:ext>
            </a:extLst>
          </p:cNvPr>
          <p:cNvSpPr>
            <a:spLocks noGrp="1"/>
          </p:cNvSpPr>
          <p:nvPr>
            <p:ph type="dt" sz="half" idx="10"/>
          </p:nvPr>
        </p:nvSpPr>
        <p:spPr/>
        <p:txBody>
          <a:bodyPr/>
          <a:lstStyle/>
          <a:p>
            <a:fld id="{DADCAE8B-FC78-4CBA-A532-45A93C60B5DB}" type="datetimeFigureOut">
              <a:rPr lang="en-IE" smtClean="0"/>
              <a:t>09/06/2025</a:t>
            </a:fld>
            <a:endParaRPr lang="en-IE"/>
          </a:p>
        </p:txBody>
      </p:sp>
      <p:sp>
        <p:nvSpPr>
          <p:cNvPr id="5" name="Footer Placeholder 4">
            <a:extLst>
              <a:ext uri="{FF2B5EF4-FFF2-40B4-BE49-F238E27FC236}">
                <a16:creationId xmlns:a16="http://schemas.microsoft.com/office/drawing/2014/main" id="{30F6098F-A00B-29BC-B7DB-76011015063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544F23B-4571-53B8-B08E-FA4F4858BDCE}"/>
              </a:ext>
            </a:extLst>
          </p:cNvPr>
          <p:cNvSpPr>
            <a:spLocks noGrp="1"/>
          </p:cNvSpPr>
          <p:nvPr>
            <p:ph type="sldNum" sz="quarter" idx="12"/>
          </p:nvPr>
        </p:nvSpPr>
        <p:spPr/>
        <p:txBody>
          <a:bodyPr/>
          <a:lstStyle/>
          <a:p>
            <a:fld id="{0FFB4C7E-06AC-4A57-B339-DF8A894B0DA0}" type="slidenum">
              <a:rPr lang="en-IE" smtClean="0"/>
              <a:t>‹#›</a:t>
            </a:fld>
            <a:endParaRPr lang="en-IE"/>
          </a:p>
        </p:txBody>
      </p:sp>
    </p:spTree>
    <p:extLst>
      <p:ext uri="{BB962C8B-B14F-4D97-AF65-F5344CB8AC3E}">
        <p14:creationId xmlns:p14="http://schemas.microsoft.com/office/powerpoint/2010/main" val="297426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E4B58-76FA-6A6E-4A3B-ECA6131B4A0E}"/>
              </a:ext>
            </a:extLst>
          </p:cNvPr>
          <p:cNvSpPr>
            <a:spLocks noGrp="1"/>
          </p:cNvSpPr>
          <p:nvPr>
            <p:ph type="dt" sz="half" idx="10"/>
          </p:nvPr>
        </p:nvSpPr>
        <p:spPr/>
        <p:txBody>
          <a:bodyPr/>
          <a:lstStyle/>
          <a:p>
            <a:fld id="{0009F175-F70A-4978-A6A4-5085B2D8FE0A}" type="datetime1">
              <a:rPr lang="en-IE" smtClean="0"/>
              <a:t>09/06/2025</a:t>
            </a:fld>
            <a:endParaRPr lang="en-IE"/>
          </a:p>
        </p:txBody>
      </p:sp>
      <p:sp>
        <p:nvSpPr>
          <p:cNvPr id="3" name="Footer Placeholder 2">
            <a:extLst>
              <a:ext uri="{FF2B5EF4-FFF2-40B4-BE49-F238E27FC236}">
                <a16:creationId xmlns:a16="http://schemas.microsoft.com/office/drawing/2014/main" id="{8DA5093D-61F1-E162-C969-76D851F3652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D168F03-B19A-3087-0DEE-71487897D905}"/>
              </a:ext>
            </a:extLst>
          </p:cNvPr>
          <p:cNvSpPr>
            <a:spLocks noGrp="1"/>
          </p:cNvSpPr>
          <p:nvPr>
            <p:ph type="sldNum" sz="quarter" idx="12"/>
          </p:nvPr>
        </p:nvSpPr>
        <p:spPr/>
        <p:txBody>
          <a:bodyPr/>
          <a:lstStyle/>
          <a:p>
            <a:fld id="{7B310483-7BEA-4063-939D-000E0524B830}" type="slidenum">
              <a:rPr lang="en-IE" smtClean="0"/>
              <a:t>‹#›</a:t>
            </a:fld>
            <a:endParaRPr lang="en-IE"/>
          </a:p>
        </p:txBody>
      </p:sp>
    </p:spTree>
    <p:extLst>
      <p:ext uri="{BB962C8B-B14F-4D97-AF65-F5344CB8AC3E}">
        <p14:creationId xmlns:p14="http://schemas.microsoft.com/office/powerpoint/2010/main" val="306854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F783-E9CB-D514-2EDA-2A651BB74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4C4E7E8-132D-4FAC-18E1-A90B0A680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66648C-6F5C-E6AE-C576-0BBAD052207C}"/>
              </a:ext>
            </a:extLst>
          </p:cNvPr>
          <p:cNvSpPr>
            <a:spLocks noGrp="1"/>
          </p:cNvSpPr>
          <p:nvPr>
            <p:ph type="dt" sz="half" idx="10"/>
          </p:nvPr>
        </p:nvSpPr>
        <p:spPr/>
        <p:txBody>
          <a:bodyPr/>
          <a:lstStyle/>
          <a:p>
            <a:fld id="{81B096C5-9C19-4BA6-96AE-B6C74B1F4694}" type="datetime1">
              <a:rPr lang="en-IE" smtClean="0"/>
              <a:t>09/06/2025</a:t>
            </a:fld>
            <a:endParaRPr lang="en-IE"/>
          </a:p>
        </p:txBody>
      </p:sp>
      <p:sp>
        <p:nvSpPr>
          <p:cNvPr id="5" name="Footer Placeholder 4">
            <a:extLst>
              <a:ext uri="{FF2B5EF4-FFF2-40B4-BE49-F238E27FC236}">
                <a16:creationId xmlns:a16="http://schemas.microsoft.com/office/drawing/2014/main" id="{5BD2FAC1-5E72-8D34-9656-CB82479529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3C4301-1371-1789-FDB7-B8AA30C912B4}"/>
              </a:ext>
            </a:extLst>
          </p:cNvPr>
          <p:cNvSpPr>
            <a:spLocks noGrp="1"/>
          </p:cNvSpPr>
          <p:nvPr>
            <p:ph type="sldNum" sz="quarter" idx="12"/>
          </p:nvPr>
        </p:nvSpPr>
        <p:spPr/>
        <p:txBody>
          <a:bodyPr/>
          <a:lstStyle/>
          <a:p>
            <a:fld id="{7B310483-7BEA-4063-939D-000E0524B830}" type="slidenum">
              <a:rPr lang="en-IE" smtClean="0"/>
              <a:t>‹#›</a:t>
            </a:fld>
            <a:endParaRPr lang="en-IE"/>
          </a:p>
        </p:txBody>
      </p:sp>
    </p:spTree>
    <p:extLst>
      <p:ext uri="{BB962C8B-B14F-4D97-AF65-F5344CB8AC3E}">
        <p14:creationId xmlns:p14="http://schemas.microsoft.com/office/powerpoint/2010/main" val="398832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E4B58-76FA-6A6E-4A3B-ECA6131B4A0E}"/>
              </a:ext>
            </a:extLst>
          </p:cNvPr>
          <p:cNvSpPr>
            <a:spLocks noGrp="1"/>
          </p:cNvSpPr>
          <p:nvPr>
            <p:ph type="dt" sz="half" idx="10"/>
          </p:nvPr>
        </p:nvSpPr>
        <p:spPr/>
        <p:txBody>
          <a:bodyPr/>
          <a:lstStyle/>
          <a:p>
            <a:fld id="{9F2F3A2D-FF0B-4B17-BD75-8E55807346CC}" type="datetimeFigureOut">
              <a:rPr lang="en-IE" smtClean="0"/>
              <a:t>09/06/2025</a:t>
            </a:fld>
            <a:endParaRPr lang="en-IE"/>
          </a:p>
        </p:txBody>
      </p:sp>
      <p:sp>
        <p:nvSpPr>
          <p:cNvPr id="3" name="Footer Placeholder 2">
            <a:extLst>
              <a:ext uri="{FF2B5EF4-FFF2-40B4-BE49-F238E27FC236}">
                <a16:creationId xmlns:a16="http://schemas.microsoft.com/office/drawing/2014/main" id="{8DA5093D-61F1-E162-C969-76D851F3652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D168F03-B19A-3087-0DEE-71487897D905}"/>
              </a:ext>
            </a:extLst>
          </p:cNvPr>
          <p:cNvSpPr>
            <a:spLocks noGrp="1"/>
          </p:cNvSpPr>
          <p:nvPr>
            <p:ph type="sldNum" sz="quarter" idx="12"/>
          </p:nvPr>
        </p:nvSpPr>
        <p:spPr/>
        <p:txBody>
          <a:bodyPr/>
          <a:lstStyle/>
          <a:p>
            <a:fld id="{7B310483-7BEA-4063-939D-000E0524B830}" type="slidenum">
              <a:rPr lang="en-IE" smtClean="0"/>
              <a:t>‹#›</a:t>
            </a:fld>
            <a:endParaRPr lang="en-IE"/>
          </a:p>
        </p:txBody>
      </p:sp>
    </p:spTree>
    <p:extLst>
      <p:ext uri="{BB962C8B-B14F-4D97-AF65-F5344CB8AC3E}">
        <p14:creationId xmlns:p14="http://schemas.microsoft.com/office/powerpoint/2010/main" val="306854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F783-E9CB-D514-2EDA-2A651BB74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4C4E7E8-132D-4FAC-18E1-A90B0A680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66648C-6F5C-E6AE-C576-0BBAD052207C}"/>
              </a:ext>
            </a:extLst>
          </p:cNvPr>
          <p:cNvSpPr>
            <a:spLocks noGrp="1"/>
          </p:cNvSpPr>
          <p:nvPr>
            <p:ph type="dt" sz="half" idx="10"/>
          </p:nvPr>
        </p:nvSpPr>
        <p:spPr/>
        <p:txBody>
          <a:bodyPr/>
          <a:lstStyle/>
          <a:p>
            <a:fld id="{9F2F3A2D-FF0B-4B17-BD75-8E55807346CC}" type="datetimeFigureOut">
              <a:rPr lang="en-IE" smtClean="0"/>
              <a:t>09/06/2025</a:t>
            </a:fld>
            <a:endParaRPr lang="en-IE"/>
          </a:p>
        </p:txBody>
      </p:sp>
      <p:sp>
        <p:nvSpPr>
          <p:cNvPr id="5" name="Footer Placeholder 4">
            <a:extLst>
              <a:ext uri="{FF2B5EF4-FFF2-40B4-BE49-F238E27FC236}">
                <a16:creationId xmlns:a16="http://schemas.microsoft.com/office/drawing/2014/main" id="{5BD2FAC1-5E72-8D34-9656-CB82479529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3C4301-1371-1789-FDB7-B8AA30C912B4}"/>
              </a:ext>
            </a:extLst>
          </p:cNvPr>
          <p:cNvSpPr>
            <a:spLocks noGrp="1"/>
          </p:cNvSpPr>
          <p:nvPr>
            <p:ph type="sldNum" sz="quarter" idx="12"/>
          </p:nvPr>
        </p:nvSpPr>
        <p:spPr/>
        <p:txBody>
          <a:bodyPr/>
          <a:lstStyle/>
          <a:p>
            <a:fld id="{7B310483-7BEA-4063-939D-000E0524B830}" type="slidenum">
              <a:rPr lang="en-IE" smtClean="0"/>
              <a:t>‹#›</a:t>
            </a:fld>
            <a:endParaRPr lang="en-IE"/>
          </a:p>
        </p:txBody>
      </p:sp>
    </p:spTree>
    <p:extLst>
      <p:ext uri="{BB962C8B-B14F-4D97-AF65-F5344CB8AC3E}">
        <p14:creationId xmlns:p14="http://schemas.microsoft.com/office/powerpoint/2010/main" val="398832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B33E-6D15-5F2C-D440-B6ECF80E2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4726C16-8E56-552C-EEC5-1A5C9CF9F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A5906E-51E7-4AFA-3A26-1457CBC5F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B1AAC-5723-EDBE-773B-E7F93FD641A2}"/>
              </a:ext>
            </a:extLst>
          </p:cNvPr>
          <p:cNvSpPr>
            <a:spLocks noGrp="1"/>
          </p:cNvSpPr>
          <p:nvPr>
            <p:ph type="dt" sz="half" idx="10"/>
          </p:nvPr>
        </p:nvSpPr>
        <p:spPr/>
        <p:txBody>
          <a:bodyPr/>
          <a:lstStyle/>
          <a:p>
            <a:fld id="{9F2F3A2D-FF0B-4B17-BD75-8E55807346CC}" type="datetimeFigureOut">
              <a:rPr lang="en-IE" smtClean="0"/>
              <a:t>09/06/2025</a:t>
            </a:fld>
            <a:endParaRPr lang="en-IE"/>
          </a:p>
        </p:txBody>
      </p:sp>
      <p:sp>
        <p:nvSpPr>
          <p:cNvPr id="6" name="Footer Placeholder 5">
            <a:extLst>
              <a:ext uri="{FF2B5EF4-FFF2-40B4-BE49-F238E27FC236}">
                <a16:creationId xmlns:a16="http://schemas.microsoft.com/office/drawing/2014/main" id="{628AFA16-2C6E-820F-A0DC-2022C101864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BCE0ED-6ADA-CE89-BA7C-1241B9B4167F}"/>
              </a:ext>
            </a:extLst>
          </p:cNvPr>
          <p:cNvSpPr>
            <a:spLocks noGrp="1"/>
          </p:cNvSpPr>
          <p:nvPr>
            <p:ph type="sldNum" sz="quarter" idx="12"/>
          </p:nvPr>
        </p:nvSpPr>
        <p:spPr/>
        <p:txBody>
          <a:bodyPr/>
          <a:lstStyle/>
          <a:p>
            <a:fld id="{7B310483-7BEA-4063-939D-000E0524B830}" type="slidenum">
              <a:rPr lang="en-IE" smtClean="0"/>
              <a:t>‹#›</a:t>
            </a:fld>
            <a:endParaRPr lang="en-IE"/>
          </a:p>
        </p:txBody>
      </p:sp>
    </p:spTree>
    <p:extLst>
      <p:ext uri="{BB962C8B-B14F-4D97-AF65-F5344CB8AC3E}">
        <p14:creationId xmlns:p14="http://schemas.microsoft.com/office/powerpoint/2010/main" val="286819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35030" y="246441"/>
            <a:ext cx="11521941" cy="583237"/>
          </a:xfrm>
        </p:spPr>
        <p:txBody>
          <a:bodyPr/>
          <a:lstStyle>
            <a:lvl1pPr>
              <a:defRPr sz="3790" b="0" i="0">
                <a:solidFill>
                  <a:srgbClr val="4D439A"/>
                </a:solidFill>
                <a:latin typeface="Museo 500"/>
                <a:cs typeface="Museo 500"/>
              </a:defRPr>
            </a:lvl1pPr>
          </a:lstStyle>
          <a:p>
            <a:endParaRPr/>
          </a:p>
        </p:txBody>
      </p:sp>
      <p:sp>
        <p:nvSpPr>
          <p:cNvPr id="3" name="Holder 3"/>
          <p:cNvSpPr>
            <a:spLocks noGrp="1"/>
          </p:cNvSpPr>
          <p:nvPr>
            <p:ph type="body" idx="1"/>
          </p:nvPr>
        </p:nvSpPr>
        <p:spPr>
          <a:xfrm>
            <a:off x="1150461" y="1446880"/>
            <a:ext cx="5374916" cy="391967"/>
          </a:xfrm>
        </p:spPr>
        <p:txBody>
          <a:bodyPr/>
          <a:lstStyle>
            <a:lvl1pPr>
              <a:defRPr sz="2547" b="0" i="0">
                <a:solidFill>
                  <a:schemeClr val="tx1"/>
                </a:solidFill>
                <a:latin typeface="Museo Sans 500"/>
                <a:cs typeface="Museo Sans 500"/>
              </a:defRPr>
            </a:lvl1pPr>
          </a:lstStyle>
          <a:p>
            <a:endParaRPr/>
          </a:p>
        </p:txBody>
      </p:sp>
      <p:sp>
        <p:nvSpPr>
          <p:cNvPr id="4" name="Holder 4">
            <a:extLst>
              <a:ext uri="{FF2B5EF4-FFF2-40B4-BE49-F238E27FC236}">
                <a16:creationId xmlns:a16="http://schemas.microsoft.com/office/drawing/2014/main" id="{E0BD4F74-9AFF-33E4-7222-F60A90ADB7D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3CB27608-EE55-3771-847F-49E71E4FBE06}"/>
              </a:ext>
            </a:extLst>
          </p:cNvPr>
          <p:cNvSpPr>
            <a:spLocks noGrp="1" noChangeArrowheads="1"/>
          </p:cNvSpPr>
          <p:nvPr>
            <p:ph type="dt" sz="half" idx="11"/>
          </p:nvPr>
        </p:nvSpPr>
        <p:spPr>
          <a:ln/>
        </p:spPr>
        <p:txBody>
          <a:bodyPr/>
          <a:lstStyle>
            <a:lvl1pPr>
              <a:defRPr/>
            </a:lvl1pPr>
          </a:lstStyle>
          <a:p>
            <a:pPr>
              <a:defRPr/>
            </a:pPr>
            <a:fld id="{5F6F4677-BE50-4F7D-BF1A-96FDBF770685}" type="datetimeFigureOut">
              <a:rPr lang="en-US" altLang="en-US"/>
              <a:pPr>
                <a:defRPr/>
              </a:pPr>
              <a:t>6/9/2025</a:t>
            </a:fld>
            <a:endParaRPr lang="en-US" altLang="en-US"/>
          </a:p>
        </p:txBody>
      </p:sp>
      <p:sp>
        <p:nvSpPr>
          <p:cNvPr id="6" name="Holder 6">
            <a:extLst>
              <a:ext uri="{FF2B5EF4-FFF2-40B4-BE49-F238E27FC236}">
                <a16:creationId xmlns:a16="http://schemas.microsoft.com/office/drawing/2014/main" id="{10511225-3261-08DA-F326-544A572FC3ED}"/>
              </a:ext>
            </a:extLst>
          </p:cNvPr>
          <p:cNvSpPr>
            <a:spLocks noGrp="1" noChangeArrowheads="1"/>
          </p:cNvSpPr>
          <p:nvPr>
            <p:ph type="sldNum" sz="quarter" idx="12"/>
          </p:nvPr>
        </p:nvSpPr>
        <p:spPr>
          <a:ln/>
        </p:spPr>
        <p:txBody>
          <a:bodyPr/>
          <a:lstStyle>
            <a:lvl1pPr>
              <a:defRPr/>
            </a:lvl1pPr>
          </a:lstStyle>
          <a:p>
            <a:pPr>
              <a:defRPr/>
            </a:pPr>
            <a:fld id="{4DE35908-365A-485E-B62A-8112C38DE267}" type="slidenum">
              <a:rPr lang="en-US" altLang="en-US"/>
              <a:pPr>
                <a:defRPr/>
              </a:pPr>
              <a:t>‹#›</a:t>
            </a:fld>
            <a:endParaRPr lang="en-US" altLang="en-US"/>
          </a:p>
        </p:txBody>
      </p:sp>
    </p:spTree>
    <p:extLst>
      <p:ext uri="{BB962C8B-B14F-4D97-AF65-F5344CB8AC3E}">
        <p14:creationId xmlns:p14="http://schemas.microsoft.com/office/powerpoint/2010/main" val="429196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2E93E288-00E4-5437-968D-9D8700353E6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DCFBADF6-CE2D-71F4-6164-ED0FDDB22592}"/>
              </a:ext>
            </a:extLst>
          </p:cNvPr>
          <p:cNvSpPr>
            <a:spLocks noGrp="1" noChangeArrowheads="1"/>
          </p:cNvSpPr>
          <p:nvPr>
            <p:ph type="dt" sz="half" idx="11"/>
          </p:nvPr>
        </p:nvSpPr>
        <p:spPr>
          <a:ln/>
        </p:spPr>
        <p:txBody>
          <a:bodyPr/>
          <a:lstStyle>
            <a:lvl1pPr>
              <a:defRPr/>
            </a:lvl1pPr>
          </a:lstStyle>
          <a:p>
            <a:pPr>
              <a:defRPr/>
            </a:pPr>
            <a:fld id="{BEB40B9C-0009-4EB6-9F26-C68F731CC865}" type="datetimeFigureOut">
              <a:rPr lang="en-US" altLang="en-US"/>
              <a:pPr>
                <a:defRPr/>
              </a:pPr>
              <a:t>6/9/2025</a:t>
            </a:fld>
            <a:endParaRPr lang="en-US" altLang="en-US"/>
          </a:p>
        </p:txBody>
      </p:sp>
      <p:sp>
        <p:nvSpPr>
          <p:cNvPr id="4" name="Holder 6">
            <a:extLst>
              <a:ext uri="{FF2B5EF4-FFF2-40B4-BE49-F238E27FC236}">
                <a16:creationId xmlns:a16="http://schemas.microsoft.com/office/drawing/2014/main" id="{1611BD5D-DFFB-9862-2452-E94E80CBE8A0}"/>
              </a:ext>
            </a:extLst>
          </p:cNvPr>
          <p:cNvSpPr>
            <a:spLocks noGrp="1" noChangeArrowheads="1"/>
          </p:cNvSpPr>
          <p:nvPr>
            <p:ph type="sldNum" sz="quarter" idx="12"/>
          </p:nvPr>
        </p:nvSpPr>
        <p:spPr>
          <a:ln/>
        </p:spPr>
        <p:txBody>
          <a:bodyPr/>
          <a:lstStyle>
            <a:lvl1pPr>
              <a:defRPr/>
            </a:lvl1pPr>
          </a:lstStyle>
          <a:p>
            <a:pPr>
              <a:defRPr/>
            </a:pPr>
            <a:fld id="{2A8A0DD8-20BB-49DE-9866-3C83414D95A5}" type="slidenum">
              <a:rPr lang="en-US" altLang="en-US"/>
              <a:pPr>
                <a:defRPr/>
              </a:pPr>
              <a:t>‹#›</a:t>
            </a:fld>
            <a:endParaRPr lang="en-US" altLang="en-US"/>
          </a:p>
        </p:txBody>
      </p:sp>
    </p:spTree>
    <p:extLst>
      <p:ext uri="{BB962C8B-B14F-4D97-AF65-F5344CB8AC3E}">
        <p14:creationId xmlns:p14="http://schemas.microsoft.com/office/powerpoint/2010/main" val="1621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6/9/2025</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7293386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BFDA1CC1-58F4-2E79-3A17-06960D9637FE}"/>
              </a:ext>
            </a:extLst>
          </p:cNvPr>
          <p:cNvSpPr>
            <a:spLocks noGrp="1" noChangeArrowheads="1"/>
          </p:cNvSpPr>
          <p:nvPr>
            <p:ph type="title"/>
          </p:nvPr>
        </p:nvSpPr>
        <p:spPr bwMode="auto">
          <a:xfrm>
            <a:off x="838538" y="364850"/>
            <a:ext cx="10514926" cy="13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2051" name="Segnaposto testo 2">
            <a:extLst>
              <a:ext uri="{FF2B5EF4-FFF2-40B4-BE49-F238E27FC236}">
                <a16:creationId xmlns:a16="http://schemas.microsoft.com/office/drawing/2014/main" id="{93D2B9A5-8696-845F-E12B-863183F15544}"/>
              </a:ext>
            </a:extLst>
          </p:cNvPr>
          <p:cNvSpPr>
            <a:spLocks noGrp="1" noChangeArrowheads="1"/>
          </p:cNvSpPr>
          <p:nvPr>
            <p:ph type="body" idx="1"/>
          </p:nvPr>
        </p:nvSpPr>
        <p:spPr bwMode="auto">
          <a:xfrm>
            <a:off x="838538" y="1825206"/>
            <a:ext cx="10514926" cy="43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Modifica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712728D3-5B93-DB7D-D9CC-658BA2BCC71F}"/>
              </a:ext>
            </a:extLst>
          </p:cNvPr>
          <p:cNvSpPr>
            <a:spLocks noGrp="1"/>
          </p:cNvSpPr>
          <p:nvPr>
            <p:ph type="dt" sz="half" idx="2"/>
          </p:nvPr>
        </p:nvSpPr>
        <p:spPr>
          <a:xfrm>
            <a:off x="838537" y="6356454"/>
            <a:ext cx="2742815" cy="364848"/>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F00317-33B1-408D-9666-19E992CA5C4C}" type="datetime1">
              <a:rPr lang="en-IE" smtClean="0"/>
              <a:t>09/06/2025</a:t>
            </a:fld>
            <a:endParaRPr lang="it-IT"/>
          </a:p>
        </p:txBody>
      </p:sp>
      <p:sp>
        <p:nvSpPr>
          <p:cNvPr id="5" name="Segnaposto piè di pagina 4">
            <a:extLst>
              <a:ext uri="{FF2B5EF4-FFF2-40B4-BE49-F238E27FC236}">
                <a16:creationId xmlns:a16="http://schemas.microsoft.com/office/drawing/2014/main" id="{DC8DB13C-CCF9-0FE0-C38E-C6D0C9F4C4C1}"/>
              </a:ext>
            </a:extLst>
          </p:cNvPr>
          <p:cNvSpPr>
            <a:spLocks noGrp="1"/>
          </p:cNvSpPr>
          <p:nvPr>
            <p:ph type="ftr" sz="quarter" idx="3"/>
          </p:nvPr>
        </p:nvSpPr>
        <p:spPr>
          <a:xfrm>
            <a:off x="4038649" y="6356454"/>
            <a:ext cx="4114704" cy="364848"/>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13CE6A2A-7F3F-B0EE-D0E5-B9948E53FA90}"/>
              </a:ext>
            </a:extLst>
          </p:cNvPr>
          <p:cNvSpPr>
            <a:spLocks noGrp="1"/>
          </p:cNvSpPr>
          <p:nvPr>
            <p:ph type="sldNum" sz="quarter" idx="4"/>
          </p:nvPr>
        </p:nvSpPr>
        <p:spPr>
          <a:xfrm>
            <a:off x="8610648" y="6356454"/>
            <a:ext cx="2742815" cy="364848"/>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269B18-BF9D-4B02-B4DE-45186B8FAA9B}" type="slidenum">
              <a:rPr lang="it-IT"/>
              <a:pPr>
                <a:defRPr/>
              </a:pPr>
              <a:t>‹#›</a:t>
            </a:fld>
            <a:endParaRPr lang="it-IT"/>
          </a:p>
        </p:txBody>
      </p:sp>
    </p:spTree>
    <p:extLst>
      <p:ext uri="{BB962C8B-B14F-4D97-AF65-F5344CB8AC3E}">
        <p14:creationId xmlns:p14="http://schemas.microsoft.com/office/powerpoint/2010/main" val="286603918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3565" rtl="0" eaLnBrk="0" fontAlgn="base" hangingPunct="0">
        <a:lnSpc>
          <a:spcPct val="90000"/>
        </a:lnSpc>
        <a:spcBef>
          <a:spcPct val="0"/>
        </a:spcBef>
        <a:spcAft>
          <a:spcPct val="0"/>
        </a:spcAft>
        <a:defRPr sz="4366" kern="1200">
          <a:solidFill>
            <a:schemeClr val="tx1"/>
          </a:solidFill>
          <a:latin typeface="+mj-lt"/>
          <a:ea typeface="+mj-ea"/>
          <a:cs typeface="+mj-cs"/>
        </a:defRPr>
      </a:lvl1pPr>
      <a:lvl2pPr algn="l" defTabSz="913565" rtl="0" eaLnBrk="0" fontAlgn="base" hangingPunct="0">
        <a:lnSpc>
          <a:spcPct val="90000"/>
        </a:lnSpc>
        <a:spcBef>
          <a:spcPct val="0"/>
        </a:spcBef>
        <a:spcAft>
          <a:spcPct val="0"/>
        </a:spcAft>
        <a:defRPr sz="4366">
          <a:solidFill>
            <a:schemeClr val="tx1"/>
          </a:solidFill>
          <a:latin typeface="Calibri Light" panose="020F0302020204030204" pitchFamily="34" charset="0"/>
        </a:defRPr>
      </a:lvl2pPr>
      <a:lvl3pPr algn="l" defTabSz="913565" rtl="0" eaLnBrk="0" fontAlgn="base" hangingPunct="0">
        <a:lnSpc>
          <a:spcPct val="90000"/>
        </a:lnSpc>
        <a:spcBef>
          <a:spcPct val="0"/>
        </a:spcBef>
        <a:spcAft>
          <a:spcPct val="0"/>
        </a:spcAft>
        <a:defRPr sz="4366">
          <a:solidFill>
            <a:schemeClr val="tx1"/>
          </a:solidFill>
          <a:latin typeface="Calibri Light" panose="020F0302020204030204" pitchFamily="34" charset="0"/>
        </a:defRPr>
      </a:lvl3pPr>
      <a:lvl4pPr algn="l" defTabSz="913565" rtl="0" eaLnBrk="0" fontAlgn="base" hangingPunct="0">
        <a:lnSpc>
          <a:spcPct val="90000"/>
        </a:lnSpc>
        <a:spcBef>
          <a:spcPct val="0"/>
        </a:spcBef>
        <a:spcAft>
          <a:spcPct val="0"/>
        </a:spcAft>
        <a:defRPr sz="4366">
          <a:solidFill>
            <a:schemeClr val="tx1"/>
          </a:solidFill>
          <a:latin typeface="Calibri Light" panose="020F0302020204030204" pitchFamily="34" charset="0"/>
        </a:defRPr>
      </a:lvl4pPr>
      <a:lvl5pPr algn="l" defTabSz="913565" rtl="0" eaLnBrk="0" fontAlgn="base" hangingPunct="0">
        <a:lnSpc>
          <a:spcPct val="90000"/>
        </a:lnSpc>
        <a:spcBef>
          <a:spcPct val="0"/>
        </a:spcBef>
        <a:spcAft>
          <a:spcPct val="0"/>
        </a:spcAft>
        <a:defRPr sz="4366">
          <a:solidFill>
            <a:schemeClr val="tx1"/>
          </a:solidFill>
          <a:latin typeface="Calibri Light" panose="020F0302020204030204" pitchFamily="34" charset="0"/>
        </a:defRPr>
      </a:lvl5pPr>
      <a:lvl6pPr marL="277246" algn="l" defTabSz="913565" rtl="0" fontAlgn="base">
        <a:lnSpc>
          <a:spcPct val="90000"/>
        </a:lnSpc>
        <a:spcBef>
          <a:spcPct val="0"/>
        </a:spcBef>
        <a:spcAft>
          <a:spcPct val="0"/>
        </a:spcAft>
        <a:defRPr sz="4366">
          <a:solidFill>
            <a:schemeClr val="tx1"/>
          </a:solidFill>
          <a:latin typeface="Calibri Light" panose="020F0302020204030204" pitchFamily="34" charset="0"/>
        </a:defRPr>
      </a:lvl6pPr>
      <a:lvl7pPr marL="554492" algn="l" defTabSz="913565" rtl="0" fontAlgn="base">
        <a:lnSpc>
          <a:spcPct val="90000"/>
        </a:lnSpc>
        <a:spcBef>
          <a:spcPct val="0"/>
        </a:spcBef>
        <a:spcAft>
          <a:spcPct val="0"/>
        </a:spcAft>
        <a:defRPr sz="4366">
          <a:solidFill>
            <a:schemeClr val="tx1"/>
          </a:solidFill>
          <a:latin typeface="Calibri Light" panose="020F0302020204030204" pitchFamily="34" charset="0"/>
        </a:defRPr>
      </a:lvl7pPr>
      <a:lvl8pPr marL="831738" algn="l" defTabSz="913565" rtl="0" fontAlgn="base">
        <a:lnSpc>
          <a:spcPct val="90000"/>
        </a:lnSpc>
        <a:spcBef>
          <a:spcPct val="0"/>
        </a:spcBef>
        <a:spcAft>
          <a:spcPct val="0"/>
        </a:spcAft>
        <a:defRPr sz="4366">
          <a:solidFill>
            <a:schemeClr val="tx1"/>
          </a:solidFill>
          <a:latin typeface="Calibri Light" panose="020F0302020204030204" pitchFamily="34" charset="0"/>
        </a:defRPr>
      </a:lvl8pPr>
      <a:lvl9pPr marL="1108984" algn="l" defTabSz="913565" rtl="0" fontAlgn="base">
        <a:lnSpc>
          <a:spcPct val="90000"/>
        </a:lnSpc>
        <a:spcBef>
          <a:spcPct val="0"/>
        </a:spcBef>
        <a:spcAft>
          <a:spcPct val="0"/>
        </a:spcAft>
        <a:defRPr sz="4366">
          <a:solidFill>
            <a:schemeClr val="tx1"/>
          </a:solidFill>
          <a:latin typeface="Calibri Light" panose="020F0302020204030204" pitchFamily="34" charset="0"/>
        </a:defRPr>
      </a:lvl9pPr>
    </p:titleStyle>
    <p:bodyStyle>
      <a:lvl1pPr marL="228151" indent="-228151" algn="l" defTabSz="913565" rtl="0" eaLnBrk="0" fontAlgn="base" hangingPunct="0">
        <a:lnSpc>
          <a:spcPct val="90000"/>
        </a:lnSpc>
        <a:spcBef>
          <a:spcPts val="1001"/>
        </a:spcBef>
        <a:spcAft>
          <a:spcPct val="0"/>
        </a:spcAft>
        <a:buFont typeface="Arial" panose="020B0604020202020204" pitchFamily="34" charset="0"/>
        <a:buChar char="•"/>
        <a:defRPr sz="2789" kern="1200">
          <a:solidFill>
            <a:schemeClr val="tx1"/>
          </a:solidFill>
          <a:latin typeface="+mn-lt"/>
          <a:ea typeface="+mn-ea"/>
          <a:cs typeface="+mn-cs"/>
        </a:defRPr>
      </a:lvl1pPr>
      <a:lvl2pPr marL="685414" indent="-228151" algn="l" defTabSz="913565" rtl="0" eaLnBrk="0" fontAlgn="base" hangingPunct="0">
        <a:lnSpc>
          <a:spcPct val="90000"/>
        </a:lnSpc>
        <a:spcBef>
          <a:spcPts val="500"/>
        </a:spcBef>
        <a:spcAft>
          <a:spcPct val="0"/>
        </a:spcAft>
        <a:buFont typeface="Arial" panose="020B0604020202020204" pitchFamily="34" charset="0"/>
        <a:buChar char="•"/>
        <a:defRPr sz="2365" kern="1200">
          <a:solidFill>
            <a:schemeClr val="tx1"/>
          </a:solidFill>
          <a:latin typeface="+mn-lt"/>
          <a:ea typeface="+mn-ea"/>
          <a:cs typeface="+mn-cs"/>
        </a:defRPr>
      </a:lvl2pPr>
      <a:lvl3pPr marL="1142678" indent="-228151" algn="l" defTabSz="913565" rtl="0" eaLnBrk="0" fontAlgn="base" hangingPunct="0">
        <a:lnSpc>
          <a:spcPct val="90000"/>
        </a:lnSpc>
        <a:spcBef>
          <a:spcPts val="500"/>
        </a:spcBef>
        <a:spcAft>
          <a:spcPct val="0"/>
        </a:spcAft>
        <a:buFont typeface="Arial" panose="020B0604020202020204" pitchFamily="34" charset="0"/>
        <a:buChar char="•"/>
        <a:defRPr sz="1940" kern="1200">
          <a:solidFill>
            <a:schemeClr val="tx1"/>
          </a:solidFill>
          <a:latin typeface="+mn-lt"/>
          <a:ea typeface="+mn-ea"/>
          <a:cs typeface="+mn-cs"/>
        </a:defRPr>
      </a:lvl3pPr>
      <a:lvl4pPr marL="1599941" indent="-228151" algn="l" defTabSz="913565" rtl="0" eaLnBrk="0" fontAlgn="base" hangingPunct="0">
        <a:lnSpc>
          <a:spcPct val="90000"/>
        </a:lnSpc>
        <a:spcBef>
          <a:spcPts val="500"/>
        </a:spcBef>
        <a:spcAft>
          <a:spcPct val="0"/>
        </a:spcAft>
        <a:buFont typeface="Arial" panose="020B0604020202020204" pitchFamily="34" charset="0"/>
        <a:buChar char="•"/>
        <a:defRPr sz="1759" kern="1200">
          <a:solidFill>
            <a:schemeClr val="tx1"/>
          </a:solidFill>
          <a:latin typeface="+mn-lt"/>
          <a:ea typeface="+mn-ea"/>
          <a:cs typeface="+mn-cs"/>
        </a:defRPr>
      </a:lvl4pPr>
      <a:lvl5pPr marL="2057205" indent="-228151" algn="l" defTabSz="913565" rtl="0" eaLnBrk="0" fontAlgn="base" hangingPunct="0">
        <a:lnSpc>
          <a:spcPct val="90000"/>
        </a:lnSpc>
        <a:spcBef>
          <a:spcPts val="500"/>
        </a:spcBef>
        <a:spcAft>
          <a:spcPct val="0"/>
        </a:spcAft>
        <a:buFont typeface="Arial" panose="020B0604020202020204" pitchFamily="34" charset="0"/>
        <a:buChar char="•"/>
        <a:defRPr sz="1759"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6E796-41E2-47D9-9A88-BCB350935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7572BE7-2765-D56F-A103-C1F6E7119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9348FA-1F39-5BBC-A20E-7AA2F2ABD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A674A-90DC-4C36-85DB-B2D4AB861300}" type="datetime1">
              <a:rPr lang="en-IE" smtClean="0"/>
              <a:t>09/06/2025</a:t>
            </a:fld>
            <a:endParaRPr lang="en-IE"/>
          </a:p>
        </p:txBody>
      </p:sp>
      <p:sp>
        <p:nvSpPr>
          <p:cNvPr id="5" name="Footer Placeholder 4">
            <a:extLst>
              <a:ext uri="{FF2B5EF4-FFF2-40B4-BE49-F238E27FC236}">
                <a16:creationId xmlns:a16="http://schemas.microsoft.com/office/drawing/2014/main" id="{9D0D95E8-A614-55E6-21ED-7F0C2B404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45621E9-BF96-C54D-5583-8B0762137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10483-7BEA-4063-939D-000E0524B830}" type="slidenum">
              <a:rPr lang="en-IE" smtClean="0"/>
              <a:t>‹#›</a:t>
            </a:fld>
            <a:endParaRPr lang="en-IE"/>
          </a:p>
        </p:txBody>
      </p:sp>
    </p:spTree>
    <p:extLst>
      <p:ext uri="{BB962C8B-B14F-4D97-AF65-F5344CB8AC3E}">
        <p14:creationId xmlns:p14="http://schemas.microsoft.com/office/powerpoint/2010/main" val="1087779021"/>
      </p:ext>
    </p:extLst>
  </p:cSld>
  <p:clrMap bg1="lt1" tx1="dk1" bg2="lt2" tx2="dk2" accent1="accent1" accent2="accent2" accent3="accent3" accent4="accent4" accent5="accent5" accent6="accent6" hlink="hlink" folHlink="folHlink"/>
  <p:sldLayoutIdLst>
    <p:sldLayoutId id="2147483691" r:id="rId1"/>
    <p:sldLayoutId id="214748369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6E796-41E2-47D9-9A88-BCB350935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7572BE7-2765-D56F-A103-C1F6E7119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9348FA-1F39-5BBC-A20E-7AA2F2ABD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F3A2D-FF0B-4B17-BD75-8E55807346CC}" type="datetimeFigureOut">
              <a:rPr lang="en-IE" smtClean="0"/>
              <a:t>09/06/2025</a:t>
            </a:fld>
            <a:endParaRPr lang="en-IE"/>
          </a:p>
        </p:txBody>
      </p:sp>
      <p:sp>
        <p:nvSpPr>
          <p:cNvPr id="5" name="Footer Placeholder 4">
            <a:extLst>
              <a:ext uri="{FF2B5EF4-FFF2-40B4-BE49-F238E27FC236}">
                <a16:creationId xmlns:a16="http://schemas.microsoft.com/office/drawing/2014/main" id="{9D0D95E8-A614-55E6-21ED-7F0C2B404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45621E9-BF96-C54D-5583-8B0762137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10483-7BEA-4063-939D-000E0524B830}" type="slidenum">
              <a:rPr lang="en-IE" smtClean="0"/>
              <a:t>‹#›</a:t>
            </a:fld>
            <a:endParaRPr lang="en-IE"/>
          </a:p>
        </p:txBody>
      </p:sp>
    </p:spTree>
    <p:extLst>
      <p:ext uri="{BB962C8B-B14F-4D97-AF65-F5344CB8AC3E}">
        <p14:creationId xmlns:p14="http://schemas.microsoft.com/office/powerpoint/2010/main" val="1087779021"/>
      </p:ext>
    </p:extLst>
  </p:cSld>
  <p:clrMap bg1="lt1" tx1="dk1" bg2="lt2" tx2="dk2" accent1="accent1" accent2="accent2" accent3="accent3" accent4="accent4" accent5="accent5" accent6="accent6" hlink="hlink" folHlink="folHlink"/>
  <p:sldLayoutIdLst>
    <p:sldLayoutId id="2147483655" r:id="rId1"/>
    <p:sldLayoutId id="2147483733"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636DBE56-95B9-E843-A265-0313955B8050}"/>
              </a:ext>
            </a:extLst>
          </p:cNvPr>
          <p:cNvSpPr>
            <a:spLocks noGrp="1"/>
          </p:cNvSpPr>
          <p:nvPr>
            <p:ph type="title"/>
          </p:nvPr>
        </p:nvSpPr>
        <p:spPr>
          <a:xfrm>
            <a:off x="335030" y="246441"/>
            <a:ext cx="11521941" cy="961802"/>
          </a:xfrm>
          <a:prstGeom prst="rect">
            <a:avLst/>
          </a:prstGeom>
        </p:spPr>
        <p:txBody>
          <a:bodyPr wrap="square" lIns="0" tIns="0" rIns="0" bIns="0">
            <a:spAutoFit/>
          </a:bodyPr>
          <a:lstStyle>
            <a:lvl1pPr>
              <a:defRPr sz="6250" b="0" i="0">
                <a:solidFill>
                  <a:srgbClr val="4D439A"/>
                </a:solidFill>
                <a:latin typeface="Museo 500"/>
                <a:cs typeface="Museo 500"/>
              </a:defRPr>
            </a:lvl1pPr>
          </a:lstStyle>
          <a:p>
            <a:endParaRPr/>
          </a:p>
        </p:txBody>
      </p:sp>
      <p:sp>
        <p:nvSpPr>
          <p:cNvPr id="1027" name="Holder 3">
            <a:extLst>
              <a:ext uri="{FF2B5EF4-FFF2-40B4-BE49-F238E27FC236}">
                <a16:creationId xmlns:a16="http://schemas.microsoft.com/office/drawing/2014/main" id="{81F8C4E4-6F35-657C-E42E-B6260111D3A6}"/>
              </a:ext>
            </a:extLst>
          </p:cNvPr>
          <p:cNvSpPr>
            <a:spLocks noGrp="1" noChangeArrowheads="1"/>
          </p:cNvSpPr>
          <p:nvPr>
            <p:ph type="body" idx="1"/>
          </p:nvPr>
        </p:nvSpPr>
        <p:spPr bwMode="auto">
          <a:xfrm>
            <a:off x="1150461" y="1446880"/>
            <a:ext cx="53749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4">
            <a:extLst>
              <a:ext uri="{FF2B5EF4-FFF2-40B4-BE49-F238E27FC236}">
                <a16:creationId xmlns:a16="http://schemas.microsoft.com/office/drawing/2014/main" id="{ED4008E9-DB40-0582-F19D-EB2DAD6DEF53}"/>
              </a:ext>
            </a:extLst>
          </p:cNvPr>
          <p:cNvSpPr>
            <a:spLocks noGrp="1" noChangeArrowheads="1"/>
          </p:cNvSpPr>
          <p:nvPr>
            <p:ph type="ftr" sz="quarter" idx="5"/>
          </p:nvPr>
        </p:nvSpPr>
        <p:spPr bwMode="auto">
          <a:xfrm>
            <a:off x="4145511" y="6377632"/>
            <a:ext cx="3900978" cy="276999"/>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29" name="Holder 5">
            <a:extLst>
              <a:ext uri="{FF2B5EF4-FFF2-40B4-BE49-F238E27FC236}">
                <a16:creationId xmlns:a16="http://schemas.microsoft.com/office/drawing/2014/main" id="{E34EADBA-5B06-6833-CDB4-3A601C28DF8F}"/>
              </a:ext>
            </a:extLst>
          </p:cNvPr>
          <p:cNvSpPr>
            <a:spLocks noGrp="1" noChangeArrowheads="1"/>
          </p:cNvSpPr>
          <p:nvPr>
            <p:ph type="dt" sz="half" idx="6"/>
          </p:nvPr>
        </p:nvSpPr>
        <p:spPr bwMode="auto">
          <a:xfrm>
            <a:off x="609408" y="6377632"/>
            <a:ext cx="2804429" cy="276999"/>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BEAB601E-3BF4-47DB-AC50-2DB615FD8C51}" type="datetimeFigureOut">
              <a:rPr lang="en-US" altLang="en-US"/>
              <a:pPr>
                <a:defRPr/>
              </a:pPr>
              <a:t>6/9/2025</a:t>
            </a:fld>
            <a:endParaRPr lang="en-US" altLang="en-US"/>
          </a:p>
        </p:txBody>
      </p:sp>
      <p:sp>
        <p:nvSpPr>
          <p:cNvPr id="1030" name="Holder 6">
            <a:extLst>
              <a:ext uri="{FF2B5EF4-FFF2-40B4-BE49-F238E27FC236}">
                <a16:creationId xmlns:a16="http://schemas.microsoft.com/office/drawing/2014/main" id="{0610AE66-F6F7-4DF9-2521-4AB92D4D95A6}"/>
              </a:ext>
            </a:extLst>
          </p:cNvPr>
          <p:cNvSpPr>
            <a:spLocks noGrp="1" noChangeArrowheads="1"/>
          </p:cNvSpPr>
          <p:nvPr>
            <p:ph type="sldNum" sz="quarter" idx="7"/>
          </p:nvPr>
        </p:nvSpPr>
        <p:spPr bwMode="auto">
          <a:xfrm>
            <a:off x="8778163" y="6377632"/>
            <a:ext cx="2804430" cy="276999"/>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E5761F55-3B60-4295-9FCB-DA29CD50BEF6}" type="slidenum">
              <a:rPr lang="en-US" altLang="en-US"/>
              <a:pPr>
                <a:defRPr/>
              </a:pPr>
              <a:t>‹#›</a:t>
            </a:fld>
            <a:endParaRPr lang="en-US" altLang="en-US"/>
          </a:p>
        </p:txBody>
      </p:sp>
    </p:spTree>
    <p:extLst>
      <p:ext uri="{BB962C8B-B14F-4D97-AF65-F5344CB8AC3E}">
        <p14:creationId xmlns:p14="http://schemas.microsoft.com/office/powerpoint/2010/main" val="284290577"/>
      </p:ext>
    </p:extLst>
  </p:cSld>
  <p:clrMap bg1="lt1" tx1="dk1" bg2="lt2" tx2="dk2" accent1="accent1" accent2="accent2" accent3="accent3" accent4="accent4" accent5="accent5" accent6="accent6" hlink="hlink" folHlink="folHlink"/>
  <p:sldLayoutIdLst>
    <p:sldLayoutId id="2147483728" r:id="rId1"/>
    <p:sldLayoutId id="2147483731" r:id="rId2"/>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77246" algn="ctr" rtl="0" eaLnBrk="0" fontAlgn="base" hangingPunct="0">
        <a:spcBef>
          <a:spcPct val="0"/>
        </a:spcBef>
        <a:spcAft>
          <a:spcPct val="0"/>
        </a:spcAft>
        <a:defRPr>
          <a:solidFill>
            <a:schemeClr val="tx2"/>
          </a:solidFill>
          <a:latin typeface="Calibri" panose="020F0502020204030204" pitchFamily="34" charset="0"/>
        </a:defRPr>
      </a:lvl6pPr>
      <a:lvl7pPr marL="554492" algn="ctr" rtl="0" eaLnBrk="0" fontAlgn="base" hangingPunct="0">
        <a:spcBef>
          <a:spcPct val="0"/>
        </a:spcBef>
        <a:spcAft>
          <a:spcPct val="0"/>
        </a:spcAft>
        <a:defRPr>
          <a:solidFill>
            <a:schemeClr val="tx2"/>
          </a:solidFill>
          <a:latin typeface="Calibri" panose="020F0502020204030204" pitchFamily="34" charset="0"/>
        </a:defRPr>
      </a:lvl7pPr>
      <a:lvl8pPr marL="831738" algn="ctr" rtl="0" eaLnBrk="0" fontAlgn="base" hangingPunct="0">
        <a:spcBef>
          <a:spcPct val="0"/>
        </a:spcBef>
        <a:spcAft>
          <a:spcPct val="0"/>
        </a:spcAft>
        <a:defRPr>
          <a:solidFill>
            <a:schemeClr val="tx2"/>
          </a:solidFill>
          <a:latin typeface="Calibri" panose="020F0502020204030204" pitchFamily="34" charset="0"/>
        </a:defRPr>
      </a:lvl8pPr>
      <a:lvl9pPr marL="1108984"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7246" algn="l" rtl="0" eaLnBrk="0" fontAlgn="base" hangingPunct="0">
        <a:spcBef>
          <a:spcPct val="20000"/>
        </a:spcBef>
        <a:spcAft>
          <a:spcPct val="0"/>
        </a:spcAft>
        <a:defRPr>
          <a:solidFill>
            <a:schemeClr val="tx1"/>
          </a:solidFill>
          <a:latin typeface="+mn-lt"/>
          <a:ea typeface="+mn-ea"/>
          <a:cs typeface="+mn-cs"/>
        </a:defRPr>
      </a:lvl2pPr>
      <a:lvl3pPr marL="554492" algn="l" rtl="0" eaLnBrk="0" fontAlgn="base" hangingPunct="0">
        <a:spcBef>
          <a:spcPct val="20000"/>
        </a:spcBef>
        <a:spcAft>
          <a:spcPct val="0"/>
        </a:spcAft>
        <a:defRPr>
          <a:solidFill>
            <a:schemeClr val="tx1"/>
          </a:solidFill>
          <a:latin typeface="+mn-lt"/>
          <a:ea typeface="+mn-ea"/>
          <a:cs typeface="+mn-cs"/>
        </a:defRPr>
      </a:lvl3pPr>
      <a:lvl4pPr marL="831738" algn="l" rtl="0" eaLnBrk="0" fontAlgn="base" hangingPunct="0">
        <a:spcBef>
          <a:spcPct val="20000"/>
        </a:spcBef>
        <a:spcAft>
          <a:spcPct val="0"/>
        </a:spcAft>
        <a:defRPr>
          <a:solidFill>
            <a:schemeClr val="tx1"/>
          </a:solidFill>
          <a:latin typeface="+mn-lt"/>
          <a:ea typeface="+mn-ea"/>
          <a:cs typeface="+mn-cs"/>
        </a:defRPr>
      </a:lvl4pPr>
      <a:lvl5pPr marL="1108984" algn="l" rtl="0" eaLnBrk="0" fontAlgn="base" hangingPunct="0">
        <a:spcBef>
          <a:spcPct val="20000"/>
        </a:spcBef>
        <a:spcAft>
          <a:spcPct val="0"/>
        </a:spcAft>
        <a:defRPr>
          <a:solidFill>
            <a:schemeClr val="tx1"/>
          </a:solidFill>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6/9/2025</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41929049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2B96-D410-A5EE-4EA0-7180E82FF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3D5DD81-EEC6-0DCF-AFCD-AE86693284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89D8E5-8D58-FAF4-FA32-193EAEBA9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DCAE8B-FC78-4CBA-A532-45A93C60B5DB}" type="datetimeFigureOut">
              <a:rPr lang="en-IE" smtClean="0"/>
              <a:t>09/06/2025</a:t>
            </a:fld>
            <a:endParaRPr lang="en-IE"/>
          </a:p>
        </p:txBody>
      </p:sp>
      <p:sp>
        <p:nvSpPr>
          <p:cNvPr id="5" name="Footer Placeholder 4">
            <a:extLst>
              <a:ext uri="{FF2B5EF4-FFF2-40B4-BE49-F238E27FC236}">
                <a16:creationId xmlns:a16="http://schemas.microsoft.com/office/drawing/2014/main" id="{EB5A0D74-4E89-9705-D24D-5D5EC8013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82067714-36DF-3B3C-C1A8-784F94ABA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FB4C7E-06AC-4A57-B339-DF8A894B0DA0}" type="slidenum">
              <a:rPr lang="en-IE" smtClean="0"/>
              <a:t>‹#›</a:t>
            </a:fld>
            <a:endParaRPr lang="en-IE"/>
          </a:p>
        </p:txBody>
      </p:sp>
    </p:spTree>
    <p:extLst>
      <p:ext uri="{BB962C8B-B14F-4D97-AF65-F5344CB8AC3E}">
        <p14:creationId xmlns:p14="http://schemas.microsoft.com/office/powerpoint/2010/main" val="3060776972"/>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research-and-innovation.ec.europa.eu/jobs-research/rm-comp-european-competence-framework-research-managers_e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oliviaoleary\OneDrive%20-%20University%20College%20Cork\CARDEA\Professional%20Development%20Tool-kit\CARDEA%20Individual%20Training%20needs%20Analysis.pdf" TargetMode="External"/><Relationship Id="rId7" Type="http://schemas.openxmlformats.org/officeDocument/2006/relationships/hyperlink" Target="file:///C:\Users\oliviaoleary\OneDrive%20-%20University%20College%20Cork\CARDEA\Professional%20Development%20Tool-kit\Cardea%20Reflective%20Toolkit.pdf" TargetMode="External"/><Relationship Id="rId2" Type="http://schemas.openxmlformats.org/officeDocument/2006/relationships/hyperlink" Target="file:///C:\Users\oliviaoleary\OneDrive%20-%20University%20College%20Cork\CARDEA\Professional%20Development%20Tool-kit\CARDEA%20RM1-4%20Self-Assessment%20Tool.pdf" TargetMode="External"/><Relationship Id="rId1" Type="http://schemas.openxmlformats.org/officeDocument/2006/relationships/slideLayout" Target="../slideLayouts/slideLayout4.xml"/><Relationship Id="rId6" Type="http://schemas.openxmlformats.org/officeDocument/2006/relationships/hyperlink" Target="file:///C:\Users\oliviaoleary\OneDrive%20-%20University%20College%20Cork\CARDEA\Professional%20Development%20Tool-kit\CARDEA%20Mentoring%20Programme.pdf" TargetMode="External"/><Relationship Id="rId5" Type="http://schemas.openxmlformats.org/officeDocument/2006/relationships/hyperlink" Target="file:///C:\Users\oliviaoleary\OneDrive%20-%20University%20College%20Cork\CARDEA\Professional%20Development%20Tool-kit\Professional%20Development%20Plan%20(PDP)%20Workbook.pdf" TargetMode="External"/><Relationship Id="rId4" Type="http://schemas.openxmlformats.org/officeDocument/2006/relationships/hyperlink" Target="file:///C:\Users\oliviaoleary\OneDrive%20-%20University%20College%20Cork\CARDEA\Professional%20Development%20Tool-kit\CARDEA%20Organisational%20Training%20Needs%20Analysi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cardeahub.eu/"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F357A526-ED5E-4F42-C0AF-9705296E6406}"/>
              </a:ext>
            </a:extLst>
          </p:cNvPr>
          <p:cNvGrpSpPr/>
          <p:nvPr/>
        </p:nvGrpSpPr>
        <p:grpSpPr>
          <a:xfrm>
            <a:off x="8428396" y="4176215"/>
            <a:ext cx="3421821" cy="1611967"/>
            <a:chOff x="4286567" y="2619375"/>
            <a:chExt cx="3618865" cy="1619250"/>
          </a:xfrm>
        </p:grpSpPr>
        <p:pic>
          <p:nvPicPr>
            <p:cNvPr id="10" name="Picture 24" descr="Blue text on a white background&#10;&#10;Description automatically generated with medium confidence">
              <a:extLst>
                <a:ext uri="{FF2B5EF4-FFF2-40B4-BE49-F238E27FC236}">
                  <a16:creationId xmlns:a16="http://schemas.microsoft.com/office/drawing/2014/main" id="{0C82867E-F26A-9F88-6304-C69E0D34F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567" y="2619375"/>
              <a:ext cx="3599815" cy="755650"/>
            </a:xfrm>
            <a:prstGeom prst="rect">
              <a:avLst/>
            </a:prstGeom>
          </p:spPr>
        </p:pic>
        <p:sp>
          <p:nvSpPr>
            <p:cNvPr id="11" name="CasellaDiTesto 20">
              <a:extLst>
                <a:ext uri="{FF2B5EF4-FFF2-40B4-BE49-F238E27FC236}">
                  <a16:creationId xmlns:a16="http://schemas.microsoft.com/office/drawing/2014/main" id="{DBA624EC-10FB-C766-0C59-2BEE0EF7482F}"/>
                </a:ext>
              </a:extLst>
            </p:cNvPr>
            <p:cNvSpPr txBox="1"/>
            <p:nvPr/>
          </p:nvSpPr>
          <p:spPr>
            <a:xfrm>
              <a:off x="4305617" y="3419475"/>
              <a:ext cx="3599815" cy="819150"/>
            </a:xfrm>
            <a:prstGeom prst="rect">
              <a:avLst/>
            </a:prstGeom>
            <a:noFill/>
            <a:ln w="9525">
              <a:solidFill>
                <a:srgbClr val="042979"/>
              </a:solidFill>
            </a:ln>
          </p:spPr>
          <p:txBody>
            <a:bodyPr wrap="square" rtlCol="0">
              <a:noAutofit/>
            </a:bodyPr>
            <a:lstStyle/>
            <a:p>
              <a:pPr algn="l"/>
              <a:r>
                <a:rPr lang="en-IE" sz="900"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p:txBody>
        </p:sp>
      </p:grpSp>
      <p:sp>
        <p:nvSpPr>
          <p:cNvPr id="13" name="CasellaDiTesto 20">
            <a:extLst>
              <a:ext uri="{FF2B5EF4-FFF2-40B4-BE49-F238E27FC236}">
                <a16:creationId xmlns:a16="http://schemas.microsoft.com/office/drawing/2014/main" id="{9F7622B0-369A-2770-9469-9D0AA4BFB0E4}"/>
              </a:ext>
            </a:extLst>
          </p:cNvPr>
          <p:cNvSpPr txBox="1"/>
          <p:nvPr/>
        </p:nvSpPr>
        <p:spPr>
          <a:xfrm>
            <a:off x="3895106" y="147349"/>
            <a:ext cx="8148874" cy="5757665"/>
          </a:xfrm>
          <a:prstGeom prst="rect">
            <a:avLst/>
          </a:prstGeom>
          <a:noFill/>
          <a:ln w="28575">
            <a:solidFill>
              <a:srgbClr val="042979"/>
            </a:solidFill>
          </a:ln>
        </p:spPr>
        <p:txBody>
          <a:bodyPr wrap="square" rtlCol="0">
            <a:noAutofit/>
          </a:bodyPr>
          <a:lstStyle/>
          <a:p>
            <a:pPr algn="l"/>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endParaRPr lang="it-IT"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endParaRPr>
          </a:p>
          <a:p>
            <a:pPr algn="l"/>
            <a:endParaRPr lang="en-GB"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endParaRPr>
          </a:p>
          <a:p>
            <a:pPr algn="l"/>
            <a:endParaRPr lang="en-GB"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it-IT" sz="1100" dirty="0">
              <a:effectLst/>
              <a:latin typeface="Bahnschrift Light SemiCondensed" panose="020B0502040204020203" pitchFamily="34" charset="0"/>
              <a:ea typeface="Calibri" panose="020F0502020204030204" pitchFamily="34" charset="0"/>
              <a:cs typeface="Calibri" panose="020F0502020204030204" pitchFamily="34" charset="0"/>
            </a:endParaRPr>
          </a:p>
        </p:txBody>
      </p:sp>
      <p:grpSp>
        <p:nvGrpSpPr>
          <p:cNvPr id="23" name="Gruppo 22">
            <a:extLst>
              <a:ext uri="{FF2B5EF4-FFF2-40B4-BE49-F238E27FC236}">
                <a16:creationId xmlns:a16="http://schemas.microsoft.com/office/drawing/2014/main" id="{7BA95C21-AB04-4012-B5A1-96941E41D5FA}"/>
              </a:ext>
            </a:extLst>
          </p:cNvPr>
          <p:cNvGrpSpPr/>
          <p:nvPr/>
        </p:nvGrpSpPr>
        <p:grpSpPr>
          <a:xfrm flipV="1">
            <a:off x="0" y="-1"/>
            <a:ext cx="3991429" cy="3410857"/>
            <a:chOff x="0" y="0"/>
            <a:chExt cx="5593620" cy="6992025"/>
          </a:xfrm>
        </p:grpSpPr>
        <p:sp>
          <p:nvSpPr>
            <p:cNvPr id="24" name="Triangolo rettangolo 23">
              <a:extLst>
                <a:ext uri="{FF2B5EF4-FFF2-40B4-BE49-F238E27FC236}">
                  <a16:creationId xmlns:a16="http://schemas.microsoft.com/office/drawing/2014/main" id="{CF163AD5-5EE0-4CA6-A440-3BF0B28F51D2}"/>
                </a:ext>
              </a:extLst>
            </p:cNvPr>
            <p:cNvSpPr>
              <a:spLocks noChangeAspect="1"/>
            </p:cNvSpPr>
            <p:nvPr/>
          </p:nvSpPr>
          <p:spPr>
            <a:xfrm>
              <a:off x="0" y="0"/>
              <a:ext cx="5593620" cy="6992025"/>
            </a:xfrm>
            <a:prstGeom prst="rtTriangle">
              <a:avLst/>
            </a:prstGeom>
            <a:solidFill>
              <a:srgbClr val="E569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25" name="Triangolo rettangolo 24">
              <a:extLst>
                <a:ext uri="{FF2B5EF4-FFF2-40B4-BE49-F238E27FC236}">
                  <a16:creationId xmlns:a16="http://schemas.microsoft.com/office/drawing/2014/main" id="{5C21BB85-E652-4FFE-8EAF-121462BD8840}"/>
                </a:ext>
              </a:extLst>
            </p:cNvPr>
            <p:cNvSpPr>
              <a:spLocks noChangeAspect="1"/>
            </p:cNvSpPr>
            <p:nvPr/>
          </p:nvSpPr>
          <p:spPr>
            <a:xfrm>
              <a:off x="0" y="1226820"/>
              <a:ext cx="4608000" cy="5760000"/>
            </a:xfrm>
            <a:prstGeom prst="rtTriangle">
              <a:avLst/>
            </a:prstGeom>
            <a:solidFill>
              <a:srgbClr val="F0B3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26" name="Triangolo rettangolo 25">
              <a:extLst>
                <a:ext uri="{FF2B5EF4-FFF2-40B4-BE49-F238E27FC236}">
                  <a16:creationId xmlns:a16="http://schemas.microsoft.com/office/drawing/2014/main" id="{F1ED0D0F-23E1-4EA8-BB7E-4A13007EC176}"/>
                </a:ext>
              </a:extLst>
            </p:cNvPr>
            <p:cNvSpPr>
              <a:spLocks noChangeAspect="1"/>
            </p:cNvSpPr>
            <p:nvPr/>
          </p:nvSpPr>
          <p:spPr>
            <a:xfrm>
              <a:off x="0" y="2308860"/>
              <a:ext cx="3744000" cy="4680000"/>
            </a:xfrm>
            <a:prstGeom prst="rtTriangle">
              <a:avLst/>
            </a:prstGeom>
            <a:solidFill>
              <a:srgbClr val="61A8BA"/>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27" name="Triangolo rettangolo 26">
              <a:extLst>
                <a:ext uri="{FF2B5EF4-FFF2-40B4-BE49-F238E27FC236}">
                  <a16:creationId xmlns:a16="http://schemas.microsoft.com/office/drawing/2014/main" id="{749518C3-261B-4EFF-B7DC-FDBC7705228D}"/>
                </a:ext>
              </a:extLst>
            </p:cNvPr>
            <p:cNvSpPr/>
            <p:nvPr/>
          </p:nvSpPr>
          <p:spPr>
            <a:xfrm>
              <a:off x="0" y="3390900"/>
              <a:ext cx="2880000" cy="360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grpSp>
      <p:pic>
        <p:nvPicPr>
          <p:cNvPr id="31" name="Picture 51" descr="A yellow sign with black text&#10;&#10;Description automatically generated with low confidence">
            <a:extLst>
              <a:ext uri="{FF2B5EF4-FFF2-40B4-BE49-F238E27FC236}">
                <a16:creationId xmlns:a16="http://schemas.microsoft.com/office/drawing/2014/main" id="{610E03F4-04C0-46A9-8305-204F7ED8A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25" y="6128957"/>
            <a:ext cx="997418" cy="597852"/>
          </a:xfrm>
          <a:prstGeom prst="rect">
            <a:avLst/>
          </a:prstGeom>
        </p:spPr>
      </p:pic>
      <p:pic>
        <p:nvPicPr>
          <p:cNvPr id="32" name="Picture 52" descr="A logo for a company&#10;&#10;Description automatically generated with low confidence">
            <a:extLst>
              <a:ext uri="{FF2B5EF4-FFF2-40B4-BE49-F238E27FC236}">
                <a16:creationId xmlns:a16="http://schemas.microsoft.com/office/drawing/2014/main" id="{A4CD03A1-BE6E-43FE-9209-B31907276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880" y="6059430"/>
            <a:ext cx="1129972" cy="736906"/>
          </a:xfrm>
          <a:prstGeom prst="rect">
            <a:avLst/>
          </a:prstGeom>
        </p:spPr>
      </p:pic>
      <p:pic>
        <p:nvPicPr>
          <p:cNvPr id="33" name="Picture 53" descr="A picture containing text, graphics, font, graphic design&#10;&#10;Description automatically generated">
            <a:extLst>
              <a:ext uri="{FF2B5EF4-FFF2-40B4-BE49-F238E27FC236}">
                <a16:creationId xmlns:a16="http://schemas.microsoft.com/office/drawing/2014/main" id="{DB1F60EE-EF77-403C-8DF3-10B981B49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119" y="6146896"/>
            <a:ext cx="861695" cy="561975"/>
          </a:xfrm>
          <a:prstGeom prst="rect">
            <a:avLst/>
          </a:prstGeom>
        </p:spPr>
      </p:pic>
      <p:pic>
        <p:nvPicPr>
          <p:cNvPr id="35" name="Picture 56" descr="A picture containing text, font, logo, design&#10;&#10;Description automatically generated">
            <a:extLst>
              <a:ext uri="{FF2B5EF4-FFF2-40B4-BE49-F238E27FC236}">
                <a16:creationId xmlns:a16="http://schemas.microsoft.com/office/drawing/2014/main" id="{FEE437C0-B2BC-4A39-B309-5F27D423DC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5648" y="6123083"/>
            <a:ext cx="934720" cy="609600"/>
          </a:xfrm>
          <a:prstGeom prst="rect">
            <a:avLst/>
          </a:prstGeom>
        </p:spPr>
      </p:pic>
      <p:pic>
        <p:nvPicPr>
          <p:cNvPr id="36" name="Picture 59" descr="A picture containing font, text, logo, graphics&#10;&#10;Description automatically generated">
            <a:extLst>
              <a:ext uri="{FF2B5EF4-FFF2-40B4-BE49-F238E27FC236}">
                <a16:creationId xmlns:a16="http://schemas.microsoft.com/office/drawing/2014/main" id="{268E3C41-094A-462A-9C15-7AC480853E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888" y="6046237"/>
            <a:ext cx="1173562" cy="763292"/>
          </a:xfrm>
          <a:prstGeom prst="rect">
            <a:avLst/>
          </a:prstGeom>
        </p:spPr>
      </p:pic>
      <p:pic>
        <p:nvPicPr>
          <p:cNvPr id="40" name="Immagine 39">
            <a:extLst>
              <a:ext uri="{FF2B5EF4-FFF2-40B4-BE49-F238E27FC236}">
                <a16:creationId xmlns:a16="http://schemas.microsoft.com/office/drawing/2014/main" id="{E5E6840C-12B7-4428-82E9-E6A30CE6CBA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578745" y="6182776"/>
            <a:ext cx="1078786" cy="490215"/>
          </a:xfrm>
          <a:prstGeom prst="rect">
            <a:avLst/>
          </a:prstGeom>
        </p:spPr>
      </p:pic>
      <p:pic>
        <p:nvPicPr>
          <p:cNvPr id="2" name="Immagine 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031867" y="6078316"/>
            <a:ext cx="695405" cy="699135"/>
          </a:xfrm>
          <a:prstGeom prst="rect">
            <a:avLst/>
          </a:prstGeom>
        </p:spPr>
      </p:pic>
      <p:pic>
        <p:nvPicPr>
          <p:cNvPr id="3" name="Immagin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6227" y="6219149"/>
            <a:ext cx="1387264" cy="417469"/>
          </a:xfrm>
          <a:prstGeom prst="rect">
            <a:avLst/>
          </a:prstGeom>
        </p:spPr>
      </p:pic>
      <p:pic>
        <p:nvPicPr>
          <p:cNvPr id="6" name="Picture 5" descr="A close-up of a logo&#10;&#10;Description automatically generated">
            <a:extLst>
              <a:ext uri="{FF2B5EF4-FFF2-40B4-BE49-F238E27FC236}">
                <a16:creationId xmlns:a16="http://schemas.microsoft.com/office/drawing/2014/main" id="{B745BE09-6C01-8881-60BD-22A29D77C3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3365" y="255912"/>
            <a:ext cx="3580215" cy="2303099"/>
          </a:xfrm>
          <a:prstGeom prst="rect">
            <a:avLst/>
          </a:prstGeom>
        </p:spPr>
      </p:pic>
      <p:sp>
        <p:nvSpPr>
          <p:cNvPr id="5" name="TextBox 4">
            <a:extLst>
              <a:ext uri="{FF2B5EF4-FFF2-40B4-BE49-F238E27FC236}">
                <a16:creationId xmlns:a16="http://schemas.microsoft.com/office/drawing/2014/main" id="{EE8A8187-3388-BF6C-282C-2000EAC34B93}"/>
              </a:ext>
            </a:extLst>
          </p:cNvPr>
          <p:cNvSpPr txBox="1"/>
          <p:nvPr/>
        </p:nvSpPr>
        <p:spPr>
          <a:xfrm>
            <a:off x="4088310" y="2347440"/>
            <a:ext cx="7473454" cy="2800767"/>
          </a:xfrm>
          <a:prstGeom prst="rect">
            <a:avLst/>
          </a:prstGeom>
          <a:noFill/>
        </p:spPr>
        <p:txBody>
          <a:bodyPr wrap="square" rtlCol="0">
            <a:spAutoFit/>
          </a:bodyPr>
          <a:lstStyle/>
          <a:p>
            <a:pPr algn="ctr"/>
            <a:r>
              <a:rPr lang="en-GB" sz="2800" b="1" i="0" dirty="0">
                <a:solidFill>
                  <a:srgbClr val="0070C0"/>
                </a:solidFill>
                <a:effectLst/>
                <a:latin typeface="Lato" panose="020F0502020204030203" pitchFamily="34" charset="0"/>
              </a:rPr>
              <a:t>Research Managers as Architects of Impact: Strengthening the Profession through CARDEA</a:t>
            </a:r>
          </a:p>
          <a:p>
            <a:pPr algn="ctr"/>
            <a:endParaRPr lang="en-GB" sz="800" b="1" i="0" dirty="0">
              <a:solidFill>
                <a:srgbClr val="002060"/>
              </a:solidFill>
              <a:effectLst/>
              <a:latin typeface="Lato" panose="020F0502020204030203" pitchFamily="34" charset="0"/>
            </a:endParaRPr>
          </a:p>
          <a:p>
            <a:r>
              <a:rPr lang="en-GB" sz="2400" b="1" dirty="0">
                <a:solidFill>
                  <a:srgbClr val="002060"/>
                </a:solidFill>
              </a:rPr>
              <a:t>All-Island Research Culture Network's 2025 Conference</a:t>
            </a:r>
            <a:endParaRPr lang="en-GB" sz="2000" b="1" dirty="0">
              <a:latin typeface="-apple-system"/>
            </a:endParaRPr>
          </a:p>
          <a:p>
            <a:r>
              <a:rPr lang="en-GB" sz="2000" dirty="0">
                <a:solidFill>
                  <a:srgbClr val="002060"/>
                </a:solidFill>
                <a:latin typeface="-apple-system"/>
              </a:rPr>
              <a:t>Dr Olivia O’Leary, Project Manager</a:t>
            </a:r>
          </a:p>
          <a:p>
            <a:r>
              <a:rPr lang="en-GB" sz="2000" dirty="0">
                <a:solidFill>
                  <a:srgbClr val="002060"/>
                </a:solidFill>
                <a:latin typeface="-apple-system"/>
              </a:rPr>
              <a:t>Veronique Larosa &amp; Laurence Maquest </a:t>
            </a:r>
          </a:p>
          <a:p>
            <a:r>
              <a:rPr lang="en-GB" sz="2000" dirty="0">
                <a:solidFill>
                  <a:srgbClr val="002060"/>
                </a:solidFill>
                <a:latin typeface="-apple-system"/>
              </a:rPr>
              <a:t>(CARDEA Communications team)</a:t>
            </a:r>
            <a:endParaRPr lang="en-GB" sz="2000" baseline="30000" dirty="0">
              <a:latin typeface="-apple-system"/>
            </a:endParaRPr>
          </a:p>
        </p:txBody>
      </p:sp>
      <p:sp>
        <p:nvSpPr>
          <p:cNvPr id="14" name="Slide Number Placeholder 13">
            <a:extLst>
              <a:ext uri="{FF2B5EF4-FFF2-40B4-BE49-F238E27FC236}">
                <a16:creationId xmlns:a16="http://schemas.microsoft.com/office/drawing/2014/main" id="{3194D5E8-A222-289B-8643-E14EE68AC102}"/>
              </a:ext>
            </a:extLst>
          </p:cNvPr>
          <p:cNvSpPr>
            <a:spLocks noGrp="1"/>
          </p:cNvSpPr>
          <p:nvPr>
            <p:ph type="sldNum" sz="quarter" idx="12"/>
          </p:nvPr>
        </p:nvSpPr>
        <p:spPr/>
        <p:txBody>
          <a:bodyPr/>
          <a:lstStyle/>
          <a:p>
            <a:fld id="{7B310483-7BEA-4063-939D-000E0524B830}" type="slidenum">
              <a:rPr lang="en-IE" smtClean="0"/>
              <a:t>1</a:t>
            </a:fld>
            <a:endParaRPr lang="en-IE"/>
          </a:p>
        </p:txBody>
      </p:sp>
      <p:pic>
        <p:nvPicPr>
          <p:cNvPr id="4" name="Picture 3">
            <a:extLst>
              <a:ext uri="{FF2B5EF4-FFF2-40B4-BE49-F238E27FC236}">
                <a16:creationId xmlns:a16="http://schemas.microsoft.com/office/drawing/2014/main" id="{7B9B35E0-1AE8-4F96-3E75-3CB204874DA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677132" y="164402"/>
            <a:ext cx="3366848" cy="2029333"/>
          </a:xfrm>
          <a:prstGeom prst="rect">
            <a:avLst/>
          </a:prstGeom>
        </p:spPr>
      </p:pic>
    </p:spTree>
    <p:extLst>
      <p:ext uri="{BB962C8B-B14F-4D97-AF65-F5344CB8AC3E}">
        <p14:creationId xmlns:p14="http://schemas.microsoft.com/office/powerpoint/2010/main" val="144803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FE9CC2-BA24-47CD-AE5E-A6BB2A46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5E4CD-D48B-4BA2-A183-C7F932AA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82830"/>
            <a:ext cx="4038600"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7AF23-6C11-F5BE-75AC-90E68CED9619}"/>
              </a:ext>
            </a:extLst>
          </p:cNvPr>
          <p:cNvSpPr>
            <a:spLocks noGrp="1"/>
          </p:cNvSpPr>
          <p:nvPr>
            <p:ph type="title"/>
          </p:nvPr>
        </p:nvSpPr>
        <p:spPr>
          <a:xfrm>
            <a:off x="800101" y="2057400"/>
            <a:ext cx="2630854" cy="2647462"/>
          </a:xfrm>
        </p:spPr>
        <p:txBody>
          <a:bodyPr anchor="t">
            <a:normAutofit/>
          </a:bodyPr>
          <a:lstStyle/>
          <a:p>
            <a:r>
              <a:rPr lang="en-IE" dirty="0"/>
              <a:t>What is included in RM Comp?</a:t>
            </a:r>
          </a:p>
        </p:txBody>
      </p:sp>
      <p:graphicFrame>
        <p:nvGraphicFramePr>
          <p:cNvPr id="5" name="Content Placeholder 2">
            <a:extLst>
              <a:ext uri="{FF2B5EF4-FFF2-40B4-BE49-F238E27FC236}">
                <a16:creationId xmlns:a16="http://schemas.microsoft.com/office/drawing/2014/main" id="{A1A3410E-B705-5B11-3122-F830833A2079}"/>
              </a:ext>
            </a:extLst>
          </p:cNvPr>
          <p:cNvGraphicFramePr>
            <a:graphicFrameLocks noGrp="1"/>
          </p:cNvGraphicFramePr>
          <p:nvPr>
            <p:ph idx="1"/>
          </p:nvPr>
        </p:nvGraphicFramePr>
        <p:xfrm>
          <a:off x="5068562" y="817510"/>
          <a:ext cx="6160315" cy="500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3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object 2">
            <a:extLst>
              <a:ext uri="{FF2B5EF4-FFF2-40B4-BE49-F238E27FC236}">
                <a16:creationId xmlns:a16="http://schemas.microsoft.com/office/drawing/2014/main" id="{84092409-B804-26DF-6111-92C05ED07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0"/>
            <a:ext cx="11801267" cy="685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1238E858-72AD-FD38-0615-C9DD1B0FCC8E}"/>
              </a:ext>
            </a:extLst>
          </p:cNvPr>
          <p:cNvSpPr txBox="1"/>
          <p:nvPr/>
        </p:nvSpPr>
        <p:spPr>
          <a:xfrm>
            <a:off x="4626979" y="2101490"/>
            <a:ext cx="5487170" cy="1139425"/>
          </a:xfrm>
          <a:prstGeom prst="rect">
            <a:avLst/>
          </a:prstGeom>
        </p:spPr>
        <p:txBody>
          <a:bodyPr lIns="0" tIns="6931" rIns="0" bIns="0">
            <a:spAutoFit/>
          </a:bodyPr>
          <a:lstStyle/>
          <a:p>
            <a:pPr marL="7701" defTabSz="554492">
              <a:lnSpc>
                <a:spcPts val="4472"/>
              </a:lnSpc>
              <a:spcBef>
                <a:spcPts val="55"/>
              </a:spcBef>
              <a:defRPr/>
            </a:pPr>
            <a:r>
              <a:rPr sz="3729" kern="0" dirty="0">
                <a:solidFill>
                  <a:sysClr val="windowText" lastClr="000000"/>
                </a:solidFill>
                <a:latin typeface="Museo Sans 500"/>
                <a:cs typeface="Museo Sans 500"/>
              </a:rPr>
              <a:t>learning</a:t>
            </a:r>
            <a:r>
              <a:rPr sz="3729" kern="0" spc="-161" dirty="0">
                <a:solidFill>
                  <a:sysClr val="windowText" lastClr="000000"/>
                </a:solidFill>
                <a:latin typeface="Museo Sans 500"/>
                <a:cs typeface="Museo Sans 500"/>
              </a:rPr>
              <a:t> </a:t>
            </a:r>
            <a:r>
              <a:rPr sz="3729" kern="0" dirty="0">
                <a:solidFill>
                  <a:sysClr val="windowText" lastClr="000000"/>
                </a:solidFill>
                <a:latin typeface="Museo Sans 500"/>
                <a:cs typeface="Museo Sans 500"/>
              </a:rPr>
              <a:t>outcomes</a:t>
            </a:r>
            <a:r>
              <a:rPr sz="3729" kern="0" spc="-161" dirty="0">
                <a:solidFill>
                  <a:sysClr val="windowText" lastClr="000000"/>
                </a:solidFill>
                <a:latin typeface="Museo Sans 500"/>
                <a:cs typeface="Museo Sans 500"/>
              </a:rPr>
              <a:t> </a:t>
            </a:r>
            <a:r>
              <a:rPr sz="3729" kern="0" spc="-6" dirty="0">
                <a:solidFill>
                  <a:sysClr val="windowText" lastClr="000000"/>
                </a:solidFill>
                <a:latin typeface="Museo Sans 500"/>
                <a:cs typeface="Museo Sans 500"/>
              </a:rPr>
              <a:t>along</a:t>
            </a:r>
            <a:endParaRPr sz="3729" kern="0" dirty="0">
              <a:solidFill>
                <a:sysClr val="windowText" lastClr="000000"/>
              </a:solidFill>
              <a:latin typeface="Museo Sans 500"/>
              <a:cs typeface="Museo Sans 500"/>
            </a:endParaRPr>
          </a:p>
          <a:p>
            <a:pPr marL="7701" defTabSz="554492">
              <a:lnSpc>
                <a:spcPts val="4472"/>
              </a:lnSpc>
              <a:defRPr/>
            </a:pPr>
            <a:r>
              <a:rPr sz="3729" b="1" i="1" kern="0" spc="227" dirty="0">
                <a:solidFill>
                  <a:srgbClr val="4D439A"/>
                </a:solidFill>
                <a:latin typeface="Arial"/>
                <a:cs typeface="Arial"/>
              </a:rPr>
              <a:t>4</a:t>
            </a:r>
            <a:r>
              <a:rPr sz="3729" b="1" i="1" kern="0" spc="-233" dirty="0">
                <a:solidFill>
                  <a:srgbClr val="4D439A"/>
                </a:solidFill>
                <a:latin typeface="Arial"/>
                <a:cs typeface="Arial"/>
              </a:rPr>
              <a:t> </a:t>
            </a:r>
            <a:r>
              <a:rPr sz="3729" kern="0" dirty="0">
                <a:solidFill>
                  <a:sysClr val="windowText" lastClr="000000"/>
                </a:solidFill>
                <a:latin typeface="Museo Sans 500"/>
                <a:cs typeface="Museo Sans 500"/>
              </a:rPr>
              <a:t>proficiency</a:t>
            </a:r>
            <a:r>
              <a:rPr sz="3729" kern="0" spc="-112" dirty="0">
                <a:solidFill>
                  <a:sysClr val="windowText" lastClr="000000"/>
                </a:solidFill>
                <a:latin typeface="Museo Sans 500"/>
                <a:cs typeface="Museo Sans 500"/>
              </a:rPr>
              <a:t> </a:t>
            </a:r>
            <a:r>
              <a:rPr sz="3729" kern="0" spc="-6" dirty="0">
                <a:solidFill>
                  <a:sysClr val="windowText" lastClr="000000"/>
                </a:solidFill>
                <a:latin typeface="Museo Sans 500"/>
                <a:cs typeface="Museo Sans 500"/>
              </a:rPr>
              <a:t>levels</a:t>
            </a:r>
            <a:endParaRPr sz="3729" kern="0" dirty="0">
              <a:solidFill>
                <a:sysClr val="windowText" lastClr="000000"/>
              </a:solidFill>
              <a:latin typeface="Museo Sans 500"/>
              <a:cs typeface="Museo Sans 500"/>
            </a:endParaRPr>
          </a:p>
        </p:txBody>
      </p:sp>
      <p:sp>
        <p:nvSpPr>
          <p:cNvPr id="4" name="object 4">
            <a:extLst>
              <a:ext uri="{FF2B5EF4-FFF2-40B4-BE49-F238E27FC236}">
                <a16:creationId xmlns:a16="http://schemas.microsoft.com/office/drawing/2014/main" id="{B26CF877-54D0-A305-A61E-11A848026052}"/>
              </a:ext>
            </a:extLst>
          </p:cNvPr>
          <p:cNvSpPr txBox="1">
            <a:spLocks noGrp="1"/>
          </p:cNvSpPr>
          <p:nvPr>
            <p:ph type="title"/>
          </p:nvPr>
        </p:nvSpPr>
        <p:spPr>
          <a:xfrm>
            <a:off x="398970" y="281098"/>
            <a:ext cx="4490816" cy="592179"/>
          </a:xfrm>
        </p:spPr>
        <p:txBody>
          <a:bodyPr vert="horz" wrap="square" lIns="0" tIns="8856" rIns="0" bIns="0" rtlCol="0">
            <a:spAutoFit/>
          </a:bodyPr>
          <a:lstStyle/>
          <a:p>
            <a:pPr marL="7701" eaLnBrk="1" fontAlgn="auto" hangingPunct="1">
              <a:spcBef>
                <a:spcPts val="69"/>
              </a:spcBef>
              <a:spcAft>
                <a:spcPts val="0"/>
              </a:spcAft>
              <a:defRPr/>
            </a:pPr>
            <a:r>
              <a:rPr dirty="0"/>
              <a:t>Learning</a:t>
            </a:r>
            <a:r>
              <a:rPr spc="-9" dirty="0"/>
              <a:t> </a:t>
            </a:r>
            <a:r>
              <a:rPr spc="-6" dirty="0"/>
              <a:t>Outcomes</a:t>
            </a:r>
          </a:p>
        </p:txBody>
      </p:sp>
      <p:sp>
        <p:nvSpPr>
          <p:cNvPr id="5" name="object 5">
            <a:extLst>
              <a:ext uri="{FF2B5EF4-FFF2-40B4-BE49-F238E27FC236}">
                <a16:creationId xmlns:a16="http://schemas.microsoft.com/office/drawing/2014/main" id="{1A515CCF-ED89-7423-FDC3-983B08EEB90D}"/>
              </a:ext>
            </a:extLst>
          </p:cNvPr>
          <p:cNvSpPr txBox="1"/>
          <p:nvPr/>
        </p:nvSpPr>
        <p:spPr>
          <a:xfrm>
            <a:off x="1010260" y="1119575"/>
            <a:ext cx="3332734" cy="2444935"/>
          </a:xfrm>
          <a:prstGeom prst="rect">
            <a:avLst/>
          </a:prstGeom>
        </p:spPr>
        <p:txBody>
          <a:bodyPr lIns="0" tIns="9242" rIns="0" bIns="0">
            <a:spAutoFit/>
          </a:bodyPr>
          <a:lstStyle/>
          <a:p>
            <a:pPr marL="7701" defTabSz="554492">
              <a:spcBef>
                <a:spcPts val="73"/>
              </a:spcBef>
              <a:defRPr/>
            </a:pPr>
            <a:r>
              <a:rPr lang="en-IE" sz="15827" kern="0" spc="-69" dirty="0">
                <a:solidFill>
                  <a:srgbClr val="4D439A"/>
                </a:solidFill>
                <a:latin typeface="Museo 500"/>
                <a:cs typeface="Museo 500"/>
              </a:rPr>
              <a:t>800</a:t>
            </a:r>
            <a:endParaRPr sz="15827" kern="0" dirty="0">
              <a:solidFill>
                <a:sysClr val="windowText" lastClr="000000"/>
              </a:solidFill>
              <a:latin typeface="Museo 500"/>
              <a:cs typeface="Museo 500"/>
            </a:endParaRPr>
          </a:p>
        </p:txBody>
      </p:sp>
      <p:sp>
        <p:nvSpPr>
          <p:cNvPr id="23558" name="object 6">
            <a:extLst>
              <a:ext uri="{FF2B5EF4-FFF2-40B4-BE49-F238E27FC236}">
                <a16:creationId xmlns:a16="http://schemas.microsoft.com/office/drawing/2014/main" id="{C13B7455-709F-9DF9-465A-62182325793E}"/>
              </a:ext>
            </a:extLst>
          </p:cNvPr>
          <p:cNvSpPr txBox="1">
            <a:spLocks noChangeArrowheads="1"/>
          </p:cNvSpPr>
          <p:nvPr/>
        </p:nvSpPr>
        <p:spPr bwMode="auto">
          <a:xfrm>
            <a:off x="4575958" y="3643674"/>
            <a:ext cx="4096124" cy="79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086"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701" defTabSz="554492" fontAlgn="base">
              <a:spcBef>
                <a:spcPts val="61"/>
              </a:spcBef>
              <a:spcAft>
                <a:spcPct val="0"/>
              </a:spcAft>
            </a:pPr>
            <a:r>
              <a:rPr lang="en-US" altLang="en-US" sz="2547" i="1">
                <a:solidFill>
                  <a:srgbClr val="000000"/>
                </a:solidFill>
                <a:latin typeface="Museo Sans 500"/>
                <a:cs typeface="Arial" panose="020B0604020202020204" pitchFamily="34" charset="0"/>
              </a:rPr>
              <a:t>(foundational, intermediate, advanced, expert)</a:t>
            </a:r>
            <a:endParaRPr lang="en-US" altLang="en-US" sz="2547">
              <a:solidFill>
                <a:srgbClr val="000000"/>
              </a:solidFill>
              <a:latin typeface="Museo Sans 500"/>
              <a:cs typeface="Arial" panose="020B0604020202020204" pitchFamily="34" charset="0"/>
            </a:endParaRPr>
          </a:p>
        </p:txBody>
      </p:sp>
      <p:grpSp>
        <p:nvGrpSpPr>
          <p:cNvPr id="23559" name="object 7">
            <a:extLst>
              <a:ext uri="{FF2B5EF4-FFF2-40B4-BE49-F238E27FC236}">
                <a16:creationId xmlns:a16="http://schemas.microsoft.com/office/drawing/2014/main" id="{4D1338DB-F713-B53A-0D7B-449F83A124BE}"/>
              </a:ext>
            </a:extLst>
          </p:cNvPr>
          <p:cNvGrpSpPr>
            <a:grpSpLocks/>
          </p:cNvGrpSpPr>
          <p:nvPr/>
        </p:nvGrpSpPr>
        <p:grpSpPr bwMode="auto">
          <a:xfrm>
            <a:off x="9570245" y="4161586"/>
            <a:ext cx="1601869" cy="1708724"/>
            <a:chOff x="15780618" y="6862681"/>
            <a:chExt cx="2641600" cy="2818130"/>
          </a:xfrm>
        </p:grpSpPr>
        <p:sp>
          <p:nvSpPr>
            <p:cNvPr id="23560" name="object 8">
              <a:extLst>
                <a:ext uri="{FF2B5EF4-FFF2-40B4-BE49-F238E27FC236}">
                  <a16:creationId xmlns:a16="http://schemas.microsoft.com/office/drawing/2014/main" id="{A93E16D3-D935-90AD-120C-E38775374F0F}"/>
                </a:ext>
              </a:extLst>
            </p:cNvPr>
            <p:cNvSpPr>
              <a:spLocks/>
            </p:cNvSpPr>
            <p:nvPr/>
          </p:nvSpPr>
          <p:spPr bwMode="auto">
            <a:xfrm>
              <a:off x="15824650" y="7082807"/>
              <a:ext cx="2553970" cy="2553970"/>
            </a:xfrm>
            <a:custGeom>
              <a:avLst/>
              <a:gdLst>
                <a:gd name="T0" fmla="*/ 1181453 w 2553969"/>
                <a:gd name="T1" fmla="*/ 3501 h 2553970"/>
                <a:gd name="T2" fmla="*/ 1042171 w 2553969"/>
                <a:gd name="T3" fmla="*/ 21501 h 2553970"/>
                <a:gd name="T4" fmla="*/ 908002 w 2553969"/>
                <a:gd name="T5" fmla="*/ 54056 h 2553970"/>
                <a:gd name="T6" fmla="*/ 779777 w 2553969"/>
                <a:gd name="T7" fmla="*/ 100333 h 2553970"/>
                <a:gd name="T8" fmla="*/ 658332 w 2553969"/>
                <a:gd name="T9" fmla="*/ 159500 h 2553970"/>
                <a:gd name="T10" fmla="*/ 544497 w 2553969"/>
                <a:gd name="T11" fmla="*/ 230721 h 2553970"/>
                <a:gd name="T12" fmla="*/ 439108 w 2553969"/>
                <a:gd name="T13" fmla="*/ 313166 h 2553970"/>
                <a:gd name="T14" fmla="*/ 342997 w 2553969"/>
                <a:gd name="T15" fmla="*/ 405999 h 2553970"/>
                <a:gd name="T16" fmla="*/ 256997 w 2553969"/>
                <a:gd name="T17" fmla="*/ 508388 h 2553970"/>
                <a:gd name="T18" fmla="*/ 181942 w 2553969"/>
                <a:gd name="T19" fmla="*/ 619500 h 2553970"/>
                <a:gd name="T20" fmla="*/ 118665 w 2553969"/>
                <a:gd name="T21" fmla="*/ 738501 h 2553970"/>
                <a:gd name="T22" fmla="*/ 67998 w 2553969"/>
                <a:gd name="T23" fmla="*/ 864559 h 2553970"/>
                <a:gd name="T24" fmla="*/ 30777 w 2553969"/>
                <a:gd name="T25" fmla="*/ 996839 h 2553970"/>
                <a:gd name="T26" fmla="*/ 7833 w 2553969"/>
                <a:gd name="T27" fmla="*/ 1134509 h 2553970"/>
                <a:gd name="T28" fmla="*/ 0 w 2553969"/>
                <a:gd name="T29" fmla="*/ 1276735 h 2553970"/>
                <a:gd name="T30" fmla="*/ 7833 w 2553969"/>
                <a:gd name="T31" fmla="*/ 1418962 h 2553970"/>
                <a:gd name="T32" fmla="*/ 30777 w 2553969"/>
                <a:gd name="T33" fmla="*/ 1556632 h 2553970"/>
                <a:gd name="T34" fmla="*/ 67998 w 2553969"/>
                <a:gd name="T35" fmla="*/ 1688912 h 2553970"/>
                <a:gd name="T36" fmla="*/ 118665 w 2553969"/>
                <a:gd name="T37" fmla="*/ 1814970 h 2553970"/>
                <a:gd name="T38" fmla="*/ 181942 w 2553969"/>
                <a:gd name="T39" fmla="*/ 1933971 h 2553970"/>
                <a:gd name="T40" fmla="*/ 256997 w 2553969"/>
                <a:gd name="T41" fmla="*/ 2045083 h 2553970"/>
                <a:gd name="T42" fmla="*/ 342997 w 2553969"/>
                <a:gd name="T43" fmla="*/ 2147472 h 2553970"/>
                <a:gd name="T44" fmla="*/ 439108 w 2553969"/>
                <a:gd name="T45" fmla="*/ 2240305 h 2553970"/>
                <a:gd name="T46" fmla="*/ 544497 w 2553969"/>
                <a:gd name="T47" fmla="*/ 2322750 h 2553970"/>
                <a:gd name="T48" fmla="*/ 658332 w 2553969"/>
                <a:gd name="T49" fmla="*/ 2393971 h 2553970"/>
                <a:gd name="T50" fmla="*/ 779777 w 2553969"/>
                <a:gd name="T51" fmla="*/ 2453138 h 2553970"/>
                <a:gd name="T52" fmla="*/ 908002 w 2553969"/>
                <a:gd name="T53" fmla="*/ 2499415 h 2553970"/>
                <a:gd name="T54" fmla="*/ 1042171 w 2553969"/>
                <a:gd name="T55" fmla="*/ 2531970 h 2553970"/>
                <a:gd name="T56" fmla="*/ 1181453 w 2553969"/>
                <a:gd name="T57" fmla="*/ 2549969 h 2553970"/>
                <a:gd name="T58" fmla="*/ 1324605 w 2553969"/>
                <a:gd name="T59" fmla="*/ 2552591 h 2553970"/>
                <a:gd name="T60" fmla="*/ 1465405 w 2553969"/>
                <a:gd name="T61" fmla="*/ 2539628 h 2553970"/>
                <a:gd name="T62" fmla="*/ 1601371 w 2553969"/>
                <a:gd name="T63" fmla="*/ 2511832 h 2553970"/>
                <a:gd name="T64" fmla="*/ 1731670 w 2553969"/>
                <a:gd name="T65" fmla="*/ 2470036 h 2553970"/>
                <a:gd name="T66" fmla="*/ 1855468 w 2553969"/>
                <a:gd name="T67" fmla="*/ 2415074 h 2553970"/>
                <a:gd name="T68" fmla="*/ 1971932 w 2553969"/>
                <a:gd name="T69" fmla="*/ 2347778 h 2553970"/>
                <a:gd name="T70" fmla="*/ 2080229 w 2553969"/>
                <a:gd name="T71" fmla="*/ 2268982 h 2553970"/>
                <a:gd name="T72" fmla="*/ 2179526 w 2553969"/>
                <a:gd name="T73" fmla="*/ 2179520 h 2553970"/>
                <a:gd name="T74" fmla="*/ 2268988 w 2553969"/>
                <a:gd name="T75" fmla="*/ 2080223 h 2553970"/>
                <a:gd name="T76" fmla="*/ 2347784 w 2553969"/>
                <a:gd name="T77" fmla="*/ 1971926 h 2553970"/>
                <a:gd name="T78" fmla="*/ 2415080 w 2553969"/>
                <a:gd name="T79" fmla="*/ 1855462 h 2553970"/>
                <a:gd name="T80" fmla="*/ 2470042 w 2553969"/>
                <a:gd name="T81" fmla="*/ 1731664 h 2553970"/>
                <a:gd name="T82" fmla="*/ 2511838 w 2553969"/>
                <a:gd name="T83" fmla="*/ 1601365 h 2553970"/>
                <a:gd name="T84" fmla="*/ 2539634 w 2553969"/>
                <a:gd name="T85" fmla="*/ 1465399 h 2553970"/>
                <a:gd name="T86" fmla="*/ 2552597 w 2553969"/>
                <a:gd name="T87" fmla="*/ 1324599 h 2553970"/>
                <a:gd name="T88" fmla="*/ 2549975 w 2553969"/>
                <a:gd name="T89" fmla="*/ 1181453 h 2553970"/>
                <a:gd name="T90" fmla="*/ 2531976 w 2553969"/>
                <a:gd name="T91" fmla="*/ 1042171 h 2553970"/>
                <a:gd name="T92" fmla="*/ 2499421 w 2553969"/>
                <a:gd name="T93" fmla="*/ 908002 h 2553970"/>
                <a:gd name="T94" fmla="*/ 2453144 w 2553969"/>
                <a:gd name="T95" fmla="*/ 779777 h 2553970"/>
                <a:gd name="T96" fmla="*/ 2393977 w 2553969"/>
                <a:gd name="T97" fmla="*/ 658332 h 2553970"/>
                <a:gd name="T98" fmla="*/ 2322756 w 2553969"/>
                <a:gd name="T99" fmla="*/ 544497 h 2553970"/>
                <a:gd name="T100" fmla="*/ 2240311 w 2553969"/>
                <a:gd name="T101" fmla="*/ 439108 h 2553970"/>
                <a:gd name="T102" fmla="*/ 2147478 w 2553969"/>
                <a:gd name="T103" fmla="*/ 342997 h 2553970"/>
                <a:gd name="T104" fmla="*/ 2045089 w 2553969"/>
                <a:gd name="T105" fmla="*/ 256997 h 2553970"/>
                <a:gd name="T106" fmla="*/ 1933977 w 2553969"/>
                <a:gd name="T107" fmla="*/ 181942 h 2553970"/>
                <a:gd name="T108" fmla="*/ 1814976 w 2553969"/>
                <a:gd name="T109" fmla="*/ 118665 h 2553970"/>
                <a:gd name="T110" fmla="*/ 1688918 w 2553969"/>
                <a:gd name="T111" fmla="*/ 67998 h 2553970"/>
                <a:gd name="T112" fmla="*/ 1556638 w 2553969"/>
                <a:gd name="T113" fmla="*/ 30777 h 2553970"/>
                <a:gd name="T114" fmla="*/ 1418968 w 2553969"/>
                <a:gd name="T115" fmla="*/ 7833 h 2553970"/>
                <a:gd name="T116" fmla="*/ 1276735 w 2553969"/>
                <a:gd name="T117" fmla="*/ 0 h 25539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53969" h="2553970">
                  <a:moveTo>
                    <a:pt x="1276735" y="0"/>
                  </a:moveTo>
                  <a:lnTo>
                    <a:pt x="1228872" y="880"/>
                  </a:lnTo>
                  <a:lnTo>
                    <a:pt x="1181453" y="3501"/>
                  </a:lnTo>
                  <a:lnTo>
                    <a:pt x="1134509" y="7833"/>
                  </a:lnTo>
                  <a:lnTo>
                    <a:pt x="1088072" y="13843"/>
                  </a:lnTo>
                  <a:lnTo>
                    <a:pt x="1042171" y="21501"/>
                  </a:lnTo>
                  <a:lnTo>
                    <a:pt x="996839" y="30777"/>
                  </a:lnTo>
                  <a:lnTo>
                    <a:pt x="952106" y="41639"/>
                  </a:lnTo>
                  <a:lnTo>
                    <a:pt x="908002" y="54056"/>
                  </a:lnTo>
                  <a:lnTo>
                    <a:pt x="864559" y="67998"/>
                  </a:lnTo>
                  <a:lnTo>
                    <a:pt x="821807" y="83435"/>
                  </a:lnTo>
                  <a:lnTo>
                    <a:pt x="779777" y="100333"/>
                  </a:lnTo>
                  <a:lnTo>
                    <a:pt x="738501" y="118665"/>
                  </a:lnTo>
                  <a:lnTo>
                    <a:pt x="698009" y="138397"/>
                  </a:lnTo>
                  <a:lnTo>
                    <a:pt x="658332" y="159500"/>
                  </a:lnTo>
                  <a:lnTo>
                    <a:pt x="619500" y="181942"/>
                  </a:lnTo>
                  <a:lnTo>
                    <a:pt x="581545" y="205693"/>
                  </a:lnTo>
                  <a:lnTo>
                    <a:pt x="544497" y="230721"/>
                  </a:lnTo>
                  <a:lnTo>
                    <a:pt x="508388" y="256997"/>
                  </a:lnTo>
                  <a:lnTo>
                    <a:pt x="473248" y="284489"/>
                  </a:lnTo>
                  <a:lnTo>
                    <a:pt x="439108" y="313166"/>
                  </a:lnTo>
                  <a:lnTo>
                    <a:pt x="405999" y="342997"/>
                  </a:lnTo>
                  <a:lnTo>
                    <a:pt x="373951" y="373951"/>
                  </a:lnTo>
                  <a:lnTo>
                    <a:pt x="342997" y="405999"/>
                  </a:lnTo>
                  <a:lnTo>
                    <a:pt x="313166" y="439108"/>
                  </a:lnTo>
                  <a:lnTo>
                    <a:pt x="284489" y="473248"/>
                  </a:lnTo>
                  <a:lnTo>
                    <a:pt x="256997" y="508388"/>
                  </a:lnTo>
                  <a:lnTo>
                    <a:pt x="230721" y="544497"/>
                  </a:lnTo>
                  <a:lnTo>
                    <a:pt x="205693" y="581545"/>
                  </a:lnTo>
                  <a:lnTo>
                    <a:pt x="181942" y="619500"/>
                  </a:lnTo>
                  <a:lnTo>
                    <a:pt x="159500" y="658332"/>
                  </a:lnTo>
                  <a:lnTo>
                    <a:pt x="138397" y="698009"/>
                  </a:lnTo>
                  <a:lnTo>
                    <a:pt x="118665" y="738501"/>
                  </a:lnTo>
                  <a:lnTo>
                    <a:pt x="100333" y="779777"/>
                  </a:lnTo>
                  <a:lnTo>
                    <a:pt x="83435" y="821807"/>
                  </a:lnTo>
                  <a:lnTo>
                    <a:pt x="67998" y="864559"/>
                  </a:lnTo>
                  <a:lnTo>
                    <a:pt x="54056" y="908002"/>
                  </a:lnTo>
                  <a:lnTo>
                    <a:pt x="41639" y="952106"/>
                  </a:lnTo>
                  <a:lnTo>
                    <a:pt x="30777" y="996839"/>
                  </a:lnTo>
                  <a:lnTo>
                    <a:pt x="21501" y="1042171"/>
                  </a:lnTo>
                  <a:lnTo>
                    <a:pt x="13843" y="1088072"/>
                  </a:lnTo>
                  <a:lnTo>
                    <a:pt x="7833" y="1134509"/>
                  </a:lnTo>
                  <a:lnTo>
                    <a:pt x="3501" y="1181453"/>
                  </a:lnTo>
                  <a:lnTo>
                    <a:pt x="880" y="1228872"/>
                  </a:lnTo>
                  <a:lnTo>
                    <a:pt x="0" y="1276735"/>
                  </a:lnTo>
                  <a:lnTo>
                    <a:pt x="880" y="1324599"/>
                  </a:lnTo>
                  <a:lnTo>
                    <a:pt x="3501" y="1372018"/>
                  </a:lnTo>
                  <a:lnTo>
                    <a:pt x="7833" y="1418962"/>
                  </a:lnTo>
                  <a:lnTo>
                    <a:pt x="13843" y="1465399"/>
                  </a:lnTo>
                  <a:lnTo>
                    <a:pt x="21501" y="1511300"/>
                  </a:lnTo>
                  <a:lnTo>
                    <a:pt x="30777" y="1556632"/>
                  </a:lnTo>
                  <a:lnTo>
                    <a:pt x="41639" y="1601365"/>
                  </a:lnTo>
                  <a:lnTo>
                    <a:pt x="54056" y="1645469"/>
                  </a:lnTo>
                  <a:lnTo>
                    <a:pt x="67998" y="1688912"/>
                  </a:lnTo>
                  <a:lnTo>
                    <a:pt x="83435" y="1731664"/>
                  </a:lnTo>
                  <a:lnTo>
                    <a:pt x="100333" y="1773694"/>
                  </a:lnTo>
                  <a:lnTo>
                    <a:pt x="118665" y="1814970"/>
                  </a:lnTo>
                  <a:lnTo>
                    <a:pt x="138397" y="1855462"/>
                  </a:lnTo>
                  <a:lnTo>
                    <a:pt x="159500" y="1895139"/>
                  </a:lnTo>
                  <a:lnTo>
                    <a:pt x="181942" y="1933971"/>
                  </a:lnTo>
                  <a:lnTo>
                    <a:pt x="205693" y="1971926"/>
                  </a:lnTo>
                  <a:lnTo>
                    <a:pt x="230721" y="2008974"/>
                  </a:lnTo>
                  <a:lnTo>
                    <a:pt x="256997" y="2045083"/>
                  </a:lnTo>
                  <a:lnTo>
                    <a:pt x="284489" y="2080223"/>
                  </a:lnTo>
                  <a:lnTo>
                    <a:pt x="313166" y="2114363"/>
                  </a:lnTo>
                  <a:lnTo>
                    <a:pt x="342997" y="2147472"/>
                  </a:lnTo>
                  <a:lnTo>
                    <a:pt x="373951" y="2179520"/>
                  </a:lnTo>
                  <a:lnTo>
                    <a:pt x="405999" y="2210474"/>
                  </a:lnTo>
                  <a:lnTo>
                    <a:pt x="439108" y="2240305"/>
                  </a:lnTo>
                  <a:lnTo>
                    <a:pt x="473248" y="2268982"/>
                  </a:lnTo>
                  <a:lnTo>
                    <a:pt x="508388" y="2296474"/>
                  </a:lnTo>
                  <a:lnTo>
                    <a:pt x="544497" y="2322750"/>
                  </a:lnTo>
                  <a:lnTo>
                    <a:pt x="581545" y="2347778"/>
                  </a:lnTo>
                  <a:lnTo>
                    <a:pt x="619500" y="2371529"/>
                  </a:lnTo>
                  <a:lnTo>
                    <a:pt x="658332" y="2393971"/>
                  </a:lnTo>
                  <a:lnTo>
                    <a:pt x="698009" y="2415074"/>
                  </a:lnTo>
                  <a:lnTo>
                    <a:pt x="738501" y="2434806"/>
                  </a:lnTo>
                  <a:lnTo>
                    <a:pt x="779777" y="2453138"/>
                  </a:lnTo>
                  <a:lnTo>
                    <a:pt x="821807" y="2470036"/>
                  </a:lnTo>
                  <a:lnTo>
                    <a:pt x="864559" y="2485473"/>
                  </a:lnTo>
                  <a:lnTo>
                    <a:pt x="908002" y="2499415"/>
                  </a:lnTo>
                  <a:lnTo>
                    <a:pt x="952106" y="2511832"/>
                  </a:lnTo>
                  <a:lnTo>
                    <a:pt x="996839" y="2522694"/>
                  </a:lnTo>
                  <a:lnTo>
                    <a:pt x="1042171" y="2531970"/>
                  </a:lnTo>
                  <a:lnTo>
                    <a:pt x="1088072" y="2539628"/>
                  </a:lnTo>
                  <a:lnTo>
                    <a:pt x="1134509" y="2545638"/>
                  </a:lnTo>
                  <a:lnTo>
                    <a:pt x="1181453" y="2549969"/>
                  </a:lnTo>
                  <a:lnTo>
                    <a:pt x="1228872" y="2552591"/>
                  </a:lnTo>
                  <a:lnTo>
                    <a:pt x="1276735" y="2553471"/>
                  </a:lnTo>
                  <a:lnTo>
                    <a:pt x="1324599" y="2552591"/>
                  </a:lnTo>
                  <a:lnTo>
                    <a:pt x="1372018" y="2549969"/>
                  </a:lnTo>
                  <a:lnTo>
                    <a:pt x="1418962" y="2545638"/>
                  </a:lnTo>
                  <a:lnTo>
                    <a:pt x="1465399" y="2539628"/>
                  </a:lnTo>
                  <a:lnTo>
                    <a:pt x="1511300" y="2531970"/>
                  </a:lnTo>
                  <a:lnTo>
                    <a:pt x="1556632" y="2522694"/>
                  </a:lnTo>
                  <a:lnTo>
                    <a:pt x="1601365" y="2511832"/>
                  </a:lnTo>
                  <a:lnTo>
                    <a:pt x="1645469" y="2499415"/>
                  </a:lnTo>
                  <a:lnTo>
                    <a:pt x="1688912" y="2485473"/>
                  </a:lnTo>
                  <a:lnTo>
                    <a:pt x="1731664" y="2470036"/>
                  </a:lnTo>
                  <a:lnTo>
                    <a:pt x="1773694" y="2453138"/>
                  </a:lnTo>
                  <a:lnTo>
                    <a:pt x="1814970" y="2434806"/>
                  </a:lnTo>
                  <a:lnTo>
                    <a:pt x="1855462" y="2415074"/>
                  </a:lnTo>
                  <a:lnTo>
                    <a:pt x="1895139" y="2393971"/>
                  </a:lnTo>
                  <a:lnTo>
                    <a:pt x="1933971" y="2371529"/>
                  </a:lnTo>
                  <a:lnTo>
                    <a:pt x="1971926" y="2347778"/>
                  </a:lnTo>
                  <a:lnTo>
                    <a:pt x="2008974" y="2322750"/>
                  </a:lnTo>
                  <a:lnTo>
                    <a:pt x="2045083" y="2296474"/>
                  </a:lnTo>
                  <a:lnTo>
                    <a:pt x="2080223" y="2268982"/>
                  </a:lnTo>
                  <a:lnTo>
                    <a:pt x="2114363" y="2240305"/>
                  </a:lnTo>
                  <a:lnTo>
                    <a:pt x="2147472" y="2210474"/>
                  </a:lnTo>
                  <a:lnTo>
                    <a:pt x="2179520" y="2179520"/>
                  </a:lnTo>
                  <a:lnTo>
                    <a:pt x="2210474" y="2147472"/>
                  </a:lnTo>
                  <a:lnTo>
                    <a:pt x="2240305" y="2114363"/>
                  </a:lnTo>
                  <a:lnTo>
                    <a:pt x="2268982" y="2080223"/>
                  </a:lnTo>
                  <a:lnTo>
                    <a:pt x="2296474" y="2045083"/>
                  </a:lnTo>
                  <a:lnTo>
                    <a:pt x="2322750" y="2008974"/>
                  </a:lnTo>
                  <a:lnTo>
                    <a:pt x="2347778" y="1971926"/>
                  </a:lnTo>
                  <a:lnTo>
                    <a:pt x="2371529" y="1933971"/>
                  </a:lnTo>
                  <a:lnTo>
                    <a:pt x="2393971" y="1895139"/>
                  </a:lnTo>
                  <a:lnTo>
                    <a:pt x="2415074" y="1855462"/>
                  </a:lnTo>
                  <a:lnTo>
                    <a:pt x="2434806" y="1814970"/>
                  </a:lnTo>
                  <a:lnTo>
                    <a:pt x="2453138" y="1773694"/>
                  </a:lnTo>
                  <a:lnTo>
                    <a:pt x="2470036" y="1731664"/>
                  </a:lnTo>
                  <a:lnTo>
                    <a:pt x="2485473" y="1688912"/>
                  </a:lnTo>
                  <a:lnTo>
                    <a:pt x="2499415" y="1645469"/>
                  </a:lnTo>
                  <a:lnTo>
                    <a:pt x="2511832" y="1601365"/>
                  </a:lnTo>
                  <a:lnTo>
                    <a:pt x="2522694" y="1556632"/>
                  </a:lnTo>
                  <a:lnTo>
                    <a:pt x="2531970" y="1511300"/>
                  </a:lnTo>
                  <a:lnTo>
                    <a:pt x="2539628" y="1465399"/>
                  </a:lnTo>
                  <a:lnTo>
                    <a:pt x="2545638" y="1418962"/>
                  </a:lnTo>
                  <a:lnTo>
                    <a:pt x="2549969" y="1372018"/>
                  </a:lnTo>
                  <a:lnTo>
                    <a:pt x="2552591" y="1324599"/>
                  </a:lnTo>
                  <a:lnTo>
                    <a:pt x="2553471" y="1276735"/>
                  </a:lnTo>
                  <a:lnTo>
                    <a:pt x="2552591" y="1228872"/>
                  </a:lnTo>
                  <a:lnTo>
                    <a:pt x="2549969" y="1181453"/>
                  </a:lnTo>
                  <a:lnTo>
                    <a:pt x="2545638" y="1134509"/>
                  </a:lnTo>
                  <a:lnTo>
                    <a:pt x="2539628" y="1088072"/>
                  </a:lnTo>
                  <a:lnTo>
                    <a:pt x="2531970" y="1042171"/>
                  </a:lnTo>
                  <a:lnTo>
                    <a:pt x="2522694" y="996839"/>
                  </a:lnTo>
                  <a:lnTo>
                    <a:pt x="2511832" y="952106"/>
                  </a:lnTo>
                  <a:lnTo>
                    <a:pt x="2499415" y="908002"/>
                  </a:lnTo>
                  <a:lnTo>
                    <a:pt x="2485473" y="864559"/>
                  </a:lnTo>
                  <a:lnTo>
                    <a:pt x="2470036" y="821807"/>
                  </a:lnTo>
                  <a:lnTo>
                    <a:pt x="2453138" y="779777"/>
                  </a:lnTo>
                  <a:lnTo>
                    <a:pt x="2434806" y="738501"/>
                  </a:lnTo>
                  <a:lnTo>
                    <a:pt x="2415074" y="698009"/>
                  </a:lnTo>
                  <a:lnTo>
                    <a:pt x="2393971" y="658332"/>
                  </a:lnTo>
                  <a:lnTo>
                    <a:pt x="2371529" y="619500"/>
                  </a:lnTo>
                  <a:lnTo>
                    <a:pt x="2347778" y="581545"/>
                  </a:lnTo>
                  <a:lnTo>
                    <a:pt x="2322750" y="544497"/>
                  </a:lnTo>
                  <a:lnTo>
                    <a:pt x="2296474" y="508388"/>
                  </a:lnTo>
                  <a:lnTo>
                    <a:pt x="2268982" y="473248"/>
                  </a:lnTo>
                  <a:lnTo>
                    <a:pt x="2240305" y="439108"/>
                  </a:lnTo>
                  <a:lnTo>
                    <a:pt x="2210474" y="405999"/>
                  </a:lnTo>
                  <a:lnTo>
                    <a:pt x="2179520" y="373951"/>
                  </a:lnTo>
                  <a:lnTo>
                    <a:pt x="2147472" y="342997"/>
                  </a:lnTo>
                  <a:lnTo>
                    <a:pt x="2114363" y="313166"/>
                  </a:lnTo>
                  <a:lnTo>
                    <a:pt x="2080223" y="284489"/>
                  </a:lnTo>
                  <a:lnTo>
                    <a:pt x="2045083" y="256997"/>
                  </a:lnTo>
                  <a:lnTo>
                    <a:pt x="2008974" y="230721"/>
                  </a:lnTo>
                  <a:lnTo>
                    <a:pt x="1971926" y="205693"/>
                  </a:lnTo>
                  <a:lnTo>
                    <a:pt x="1933971" y="181942"/>
                  </a:lnTo>
                  <a:lnTo>
                    <a:pt x="1895139" y="159500"/>
                  </a:lnTo>
                  <a:lnTo>
                    <a:pt x="1855462" y="138397"/>
                  </a:lnTo>
                  <a:lnTo>
                    <a:pt x="1814970" y="118665"/>
                  </a:lnTo>
                  <a:lnTo>
                    <a:pt x="1773694" y="100333"/>
                  </a:lnTo>
                  <a:lnTo>
                    <a:pt x="1731664" y="83435"/>
                  </a:lnTo>
                  <a:lnTo>
                    <a:pt x="1688912" y="67998"/>
                  </a:lnTo>
                  <a:lnTo>
                    <a:pt x="1645469" y="54056"/>
                  </a:lnTo>
                  <a:lnTo>
                    <a:pt x="1601365" y="41639"/>
                  </a:lnTo>
                  <a:lnTo>
                    <a:pt x="1556632" y="30777"/>
                  </a:lnTo>
                  <a:lnTo>
                    <a:pt x="1511300" y="21501"/>
                  </a:lnTo>
                  <a:lnTo>
                    <a:pt x="1465399" y="13843"/>
                  </a:lnTo>
                  <a:lnTo>
                    <a:pt x="1418962" y="7833"/>
                  </a:lnTo>
                  <a:lnTo>
                    <a:pt x="1372018" y="3501"/>
                  </a:lnTo>
                  <a:lnTo>
                    <a:pt x="1324599" y="880"/>
                  </a:lnTo>
                  <a:lnTo>
                    <a:pt x="1276735" y="0"/>
                  </a:lnTo>
                  <a:close/>
                </a:path>
              </a:pathLst>
            </a:custGeom>
            <a:solidFill>
              <a:srgbClr val="B3E1E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54492" eaLnBrk="0" fontAlgn="base" hangingPunct="0">
                <a:spcBef>
                  <a:spcPct val="0"/>
                </a:spcBef>
                <a:spcAft>
                  <a:spcPct val="0"/>
                </a:spcAft>
              </a:pPr>
              <a:endParaRPr lang="en-IE" sz="1092">
                <a:solidFill>
                  <a:prstClr val="black"/>
                </a:solidFill>
                <a:latin typeface="Arial" panose="020B0604020202020204" pitchFamily="34" charset="0"/>
              </a:endParaRPr>
            </a:p>
          </p:txBody>
        </p:sp>
        <p:sp>
          <p:nvSpPr>
            <p:cNvPr id="23561" name="object 9">
              <a:extLst>
                <a:ext uri="{FF2B5EF4-FFF2-40B4-BE49-F238E27FC236}">
                  <a16:creationId xmlns:a16="http://schemas.microsoft.com/office/drawing/2014/main" id="{CC94E562-37EA-D9EC-F5EE-2F178A529A1E}"/>
                </a:ext>
              </a:extLst>
            </p:cNvPr>
            <p:cNvSpPr>
              <a:spLocks/>
            </p:cNvSpPr>
            <p:nvPr/>
          </p:nvSpPr>
          <p:spPr bwMode="auto">
            <a:xfrm>
              <a:off x="15855244" y="7831237"/>
              <a:ext cx="2484120" cy="1805305"/>
            </a:xfrm>
            <a:custGeom>
              <a:avLst/>
              <a:gdLst>
                <a:gd name="T0" fmla="*/ 0 w 2484119"/>
                <a:gd name="T1" fmla="*/ 805891 h 1805304"/>
                <a:gd name="T2" fmla="*/ 9423 w 2484119"/>
                <a:gd name="T3" fmla="*/ 846696 h 1805304"/>
                <a:gd name="T4" fmla="*/ 36280 w 2484119"/>
                <a:gd name="T5" fmla="*/ 937163 h 1805304"/>
                <a:gd name="T6" fmla="*/ 69506 w 2484119"/>
                <a:gd name="T7" fmla="*/ 1024692 h 1805304"/>
                <a:gd name="T8" fmla="*/ 108830 w 2484119"/>
                <a:gd name="T9" fmla="*/ 1109017 h 1805304"/>
                <a:gd name="T10" fmla="*/ 153980 w 2484119"/>
                <a:gd name="T11" fmla="*/ 1189868 h 1805304"/>
                <a:gd name="T12" fmla="*/ 204687 w 2484119"/>
                <a:gd name="T13" fmla="*/ 1266973 h 1805304"/>
                <a:gd name="T14" fmla="*/ 260678 w 2484119"/>
                <a:gd name="T15" fmla="*/ 1340060 h 1805304"/>
                <a:gd name="T16" fmla="*/ 321683 w 2484119"/>
                <a:gd name="T17" fmla="*/ 1408860 h 1805304"/>
                <a:gd name="T18" fmla="*/ 387431 w 2484119"/>
                <a:gd name="T19" fmla="*/ 1473100 h 1805304"/>
                <a:gd name="T20" fmla="*/ 457650 w 2484119"/>
                <a:gd name="T21" fmla="*/ 1532509 h 1805304"/>
                <a:gd name="T22" fmla="*/ 532071 w 2484119"/>
                <a:gd name="T23" fmla="*/ 1586816 h 1805304"/>
                <a:gd name="T24" fmla="*/ 610421 w 2484119"/>
                <a:gd name="T25" fmla="*/ 1635749 h 1805304"/>
                <a:gd name="T26" fmla="*/ 692430 w 2484119"/>
                <a:gd name="T27" fmla="*/ 1679038 h 1805304"/>
                <a:gd name="T28" fmla="*/ 777826 w 2484119"/>
                <a:gd name="T29" fmla="*/ 1716412 h 1805304"/>
                <a:gd name="T30" fmla="*/ 866340 w 2484119"/>
                <a:gd name="T31" fmla="*/ 1747598 h 1805304"/>
                <a:gd name="T32" fmla="*/ 957699 w 2484119"/>
                <a:gd name="T33" fmla="*/ 1772327 h 1805304"/>
                <a:gd name="T34" fmla="*/ 1051632 w 2484119"/>
                <a:gd name="T35" fmla="*/ 1790325 h 1805304"/>
                <a:gd name="T36" fmla="*/ 1147870 w 2484119"/>
                <a:gd name="T37" fmla="*/ 1801324 h 1805304"/>
                <a:gd name="T38" fmla="*/ 1246146 w 2484119"/>
                <a:gd name="T39" fmla="*/ 1805050 h 1805304"/>
                <a:gd name="T40" fmla="*/ 1350282 w 2484119"/>
                <a:gd name="T41" fmla="*/ 1800858 h 1805304"/>
                <a:gd name="T42" fmla="*/ 1452107 w 2484119"/>
                <a:gd name="T43" fmla="*/ 1788497 h 1805304"/>
                <a:gd name="T44" fmla="*/ 1551300 w 2484119"/>
                <a:gd name="T45" fmla="*/ 1768295 h 1805304"/>
                <a:gd name="T46" fmla="*/ 1647539 w 2484119"/>
                <a:gd name="T47" fmla="*/ 1740577 h 1805304"/>
                <a:gd name="T48" fmla="*/ 1740501 w 2484119"/>
                <a:gd name="T49" fmla="*/ 1705669 h 1805304"/>
                <a:gd name="T50" fmla="*/ 1829867 w 2484119"/>
                <a:gd name="T51" fmla="*/ 1663897 h 1805304"/>
                <a:gd name="T52" fmla="*/ 1915313 w 2484119"/>
                <a:gd name="T53" fmla="*/ 1615586 h 1805304"/>
                <a:gd name="T54" fmla="*/ 1996519 w 2484119"/>
                <a:gd name="T55" fmla="*/ 1561062 h 1805304"/>
                <a:gd name="T56" fmla="*/ 2073163 w 2484119"/>
                <a:gd name="T57" fmla="*/ 1500652 h 1805304"/>
                <a:gd name="T58" fmla="*/ 2144923 w 2484119"/>
                <a:gd name="T59" fmla="*/ 1434681 h 1805304"/>
                <a:gd name="T60" fmla="*/ 2211613 w 2484119"/>
                <a:gd name="T61" fmla="*/ 1363318 h 1805304"/>
                <a:gd name="T62" fmla="*/ 2272872 w 2484119"/>
                <a:gd name="T63" fmla="*/ 1286865 h 1805304"/>
                <a:gd name="T64" fmla="*/ 2328225 w 2484119"/>
                <a:gd name="T65" fmla="*/ 1205789 h 1805304"/>
                <a:gd name="T66" fmla="*/ 2377344 w 2484119"/>
                <a:gd name="T67" fmla="*/ 1120410 h 1805304"/>
                <a:gd name="T68" fmla="*/ 2419900 w 2484119"/>
                <a:gd name="T69" fmla="*/ 1031047 h 1805304"/>
                <a:gd name="T70" fmla="*/ 2455566 w 2484119"/>
                <a:gd name="T71" fmla="*/ 938018 h 1805304"/>
                <a:gd name="T72" fmla="*/ 2484014 w 2484119"/>
                <a:gd name="T73" fmla="*/ 841639 h 1805304"/>
                <a:gd name="T74" fmla="*/ 1532315 w 2484119"/>
                <a:gd name="T75" fmla="*/ 726417 h 1805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84119" h="1805304">
                  <a:moveTo>
                    <a:pt x="805881" y="0"/>
                  </a:moveTo>
                  <a:lnTo>
                    <a:pt x="0" y="805891"/>
                  </a:lnTo>
                  <a:lnTo>
                    <a:pt x="6929" y="836558"/>
                  </a:lnTo>
                  <a:lnTo>
                    <a:pt x="9423" y="846696"/>
                  </a:lnTo>
                  <a:lnTo>
                    <a:pt x="22039" y="892276"/>
                  </a:lnTo>
                  <a:lnTo>
                    <a:pt x="36280" y="937157"/>
                  </a:lnTo>
                  <a:lnTo>
                    <a:pt x="52114" y="981305"/>
                  </a:lnTo>
                  <a:lnTo>
                    <a:pt x="69506" y="1024686"/>
                  </a:lnTo>
                  <a:lnTo>
                    <a:pt x="88423" y="1067266"/>
                  </a:lnTo>
                  <a:lnTo>
                    <a:pt x="108830" y="1109011"/>
                  </a:lnTo>
                  <a:lnTo>
                    <a:pt x="130694" y="1149888"/>
                  </a:lnTo>
                  <a:lnTo>
                    <a:pt x="153980" y="1189862"/>
                  </a:lnTo>
                  <a:lnTo>
                    <a:pt x="178656" y="1228900"/>
                  </a:lnTo>
                  <a:lnTo>
                    <a:pt x="204687" y="1266967"/>
                  </a:lnTo>
                  <a:lnTo>
                    <a:pt x="232039" y="1304030"/>
                  </a:lnTo>
                  <a:lnTo>
                    <a:pt x="260678" y="1340054"/>
                  </a:lnTo>
                  <a:lnTo>
                    <a:pt x="290571" y="1375007"/>
                  </a:lnTo>
                  <a:lnTo>
                    <a:pt x="321683" y="1408854"/>
                  </a:lnTo>
                  <a:lnTo>
                    <a:pt x="353981" y="1441561"/>
                  </a:lnTo>
                  <a:lnTo>
                    <a:pt x="387431" y="1473094"/>
                  </a:lnTo>
                  <a:lnTo>
                    <a:pt x="421999" y="1503419"/>
                  </a:lnTo>
                  <a:lnTo>
                    <a:pt x="457650" y="1532503"/>
                  </a:lnTo>
                  <a:lnTo>
                    <a:pt x="494353" y="1560311"/>
                  </a:lnTo>
                  <a:lnTo>
                    <a:pt x="532071" y="1586810"/>
                  </a:lnTo>
                  <a:lnTo>
                    <a:pt x="570772" y="1611965"/>
                  </a:lnTo>
                  <a:lnTo>
                    <a:pt x="610421" y="1635743"/>
                  </a:lnTo>
                  <a:lnTo>
                    <a:pt x="650985" y="1658110"/>
                  </a:lnTo>
                  <a:lnTo>
                    <a:pt x="692430" y="1679032"/>
                  </a:lnTo>
                  <a:lnTo>
                    <a:pt x="734722" y="1698475"/>
                  </a:lnTo>
                  <a:lnTo>
                    <a:pt x="777826" y="1716406"/>
                  </a:lnTo>
                  <a:lnTo>
                    <a:pt x="821710" y="1732789"/>
                  </a:lnTo>
                  <a:lnTo>
                    <a:pt x="866340" y="1747592"/>
                  </a:lnTo>
                  <a:lnTo>
                    <a:pt x="911680" y="1760781"/>
                  </a:lnTo>
                  <a:lnTo>
                    <a:pt x="957699" y="1772321"/>
                  </a:lnTo>
                  <a:lnTo>
                    <a:pt x="1004361" y="1782178"/>
                  </a:lnTo>
                  <a:lnTo>
                    <a:pt x="1051632" y="1790319"/>
                  </a:lnTo>
                  <a:lnTo>
                    <a:pt x="1099480" y="1796711"/>
                  </a:lnTo>
                  <a:lnTo>
                    <a:pt x="1147870" y="1801318"/>
                  </a:lnTo>
                  <a:lnTo>
                    <a:pt x="1196767" y="1804107"/>
                  </a:lnTo>
                  <a:lnTo>
                    <a:pt x="1246140" y="1805044"/>
                  </a:lnTo>
                  <a:lnTo>
                    <a:pt x="1298476" y="1803989"/>
                  </a:lnTo>
                  <a:lnTo>
                    <a:pt x="1350276" y="1800852"/>
                  </a:lnTo>
                  <a:lnTo>
                    <a:pt x="1401497" y="1795672"/>
                  </a:lnTo>
                  <a:lnTo>
                    <a:pt x="1452101" y="1788491"/>
                  </a:lnTo>
                  <a:lnTo>
                    <a:pt x="1502047" y="1779350"/>
                  </a:lnTo>
                  <a:lnTo>
                    <a:pt x="1551294" y="1768289"/>
                  </a:lnTo>
                  <a:lnTo>
                    <a:pt x="1599803" y="1755350"/>
                  </a:lnTo>
                  <a:lnTo>
                    <a:pt x="1647533" y="1740571"/>
                  </a:lnTo>
                  <a:lnTo>
                    <a:pt x="1694444" y="1723996"/>
                  </a:lnTo>
                  <a:lnTo>
                    <a:pt x="1740495" y="1705663"/>
                  </a:lnTo>
                  <a:lnTo>
                    <a:pt x="1785648" y="1685615"/>
                  </a:lnTo>
                  <a:lnTo>
                    <a:pt x="1829861" y="1663891"/>
                  </a:lnTo>
                  <a:lnTo>
                    <a:pt x="1873094" y="1640532"/>
                  </a:lnTo>
                  <a:lnTo>
                    <a:pt x="1915307" y="1615580"/>
                  </a:lnTo>
                  <a:lnTo>
                    <a:pt x="1956461" y="1589074"/>
                  </a:lnTo>
                  <a:lnTo>
                    <a:pt x="1996513" y="1561056"/>
                  </a:lnTo>
                  <a:lnTo>
                    <a:pt x="2035426" y="1531567"/>
                  </a:lnTo>
                  <a:lnTo>
                    <a:pt x="2073157" y="1500646"/>
                  </a:lnTo>
                  <a:lnTo>
                    <a:pt x="2109668" y="1468335"/>
                  </a:lnTo>
                  <a:lnTo>
                    <a:pt x="2144917" y="1434675"/>
                  </a:lnTo>
                  <a:lnTo>
                    <a:pt x="2178865" y="1399706"/>
                  </a:lnTo>
                  <a:lnTo>
                    <a:pt x="2211607" y="1363312"/>
                  </a:lnTo>
                  <a:lnTo>
                    <a:pt x="2242954" y="1325684"/>
                  </a:lnTo>
                  <a:lnTo>
                    <a:pt x="2272866" y="1286859"/>
                  </a:lnTo>
                  <a:lnTo>
                    <a:pt x="2301301" y="1246879"/>
                  </a:lnTo>
                  <a:lnTo>
                    <a:pt x="2328219" y="1205783"/>
                  </a:lnTo>
                  <a:lnTo>
                    <a:pt x="2353578" y="1163612"/>
                  </a:lnTo>
                  <a:lnTo>
                    <a:pt x="2377338" y="1120404"/>
                  </a:lnTo>
                  <a:lnTo>
                    <a:pt x="2399457" y="1076200"/>
                  </a:lnTo>
                  <a:lnTo>
                    <a:pt x="2419894" y="1031041"/>
                  </a:lnTo>
                  <a:lnTo>
                    <a:pt x="2438609" y="984965"/>
                  </a:lnTo>
                  <a:lnTo>
                    <a:pt x="2455560" y="938012"/>
                  </a:lnTo>
                  <a:lnTo>
                    <a:pt x="2470707" y="890224"/>
                  </a:lnTo>
                  <a:lnTo>
                    <a:pt x="2484008" y="841639"/>
                  </a:lnTo>
                  <a:lnTo>
                    <a:pt x="1950547" y="308179"/>
                  </a:lnTo>
                  <a:lnTo>
                    <a:pt x="1532309" y="726417"/>
                  </a:lnTo>
                  <a:lnTo>
                    <a:pt x="8058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54492" eaLnBrk="0" fontAlgn="base" hangingPunct="0">
                <a:spcBef>
                  <a:spcPct val="0"/>
                </a:spcBef>
                <a:spcAft>
                  <a:spcPct val="0"/>
                </a:spcAft>
              </a:pPr>
              <a:endParaRPr lang="en-IE" sz="1092">
                <a:solidFill>
                  <a:prstClr val="black"/>
                </a:solidFill>
                <a:latin typeface="Arial" panose="020B0604020202020204" pitchFamily="34" charset="0"/>
              </a:endParaRPr>
            </a:p>
          </p:txBody>
        </p:sp>
        <p:sp>
          <p:nvSpPr>
            <p:cNvPr id="23562" name="object 10">
              <a:extLst>
                <a:ext uri="{FF2B5EF4-FFF2-40B4-BE49-F238E27FC236}">
                  <a16:creationId xmlns:a16="http://schemas.microsoft.com/office/drawing/2014/main" id="{B7D9FE38-D584-4C5D-2FC0-A7D4CFE45E78}"/>
                </a:ext>
              </a:extLst>
            </p:cNvPr>
            <p:cNvSpPr>
              <a:spLocks/>
            </p:cNvSpPr>
            <p:nvPr/>
          </p:nvSpPr>
          <p:spPr bwMode="auto">
            <a:xfrm>
              <a:off x="15780614" y="7178782"/>
              <a:ext cx="2641600" cy="2501900"/>
            </a:xfrm>
            <a:custGeom>
              <a:avLst/>
              <a:gdLst>
                <a:gd name="T0" fmla="*/ 2626906 w 2641600"/>
                <a:gd name="T1" fmla="*/ 982853 h 2501900"/>
                <a:gd name="T2" fmla="*/ 2569108 w 2641600"/>
                <a:gd name="T3" fmla="*/ 746798 h 2501900"/>
                <a:gd name="T4" fmla="*/ 2470239 w 2641600"/>
                <a:gd name="T5" fmla="*/ 527926 h 2501900"/>
                <a:gd name="T6" fmla="*/ 2333333 w 2641600"/>
                <a:gd name="T7" fmla="*/ 331127 h 2501900"/>
                <a:gd name="T8" fmla="*/ 2161400 w 2641600"/>
                <a:gd name="T9" fmla="*/ 161290 h 2501900"/>
                <a:gd name="T10" fmla="*/ 1957476 w 2641600"/>
                <a:gd name="T11" fmla="*/ 23342 h 2501900"/>
                <a:gd name="T12" fmla="*/ 2002790 w 2641600"/>
                <a:gd name="T13" fmla="*/ 153517 h 2501900"/>
                <a:gd name="T14" fmla="*/ 2191766 w 2641600"/>
                <a:gd name="T15" fmla="*/ 307314 h 2501900"/>
                <a:gd name="T16" fmla="*/ 2344801 w 2641600"/>
                <a:gd name="T17" fmla="*/ 492569 h 2501900"/>
                <a:gd name="T18" fmla="*/ 2458415 w 2641600"/>
                <a:gd name="T19" fmla="*/ 703643 h 2501900"/>
                <a:gd name="T20" fmla="*/ 2529141 w 2641600"/>
                <a:gd name="T21" fmla="*/ 934923 h 2501900"/>
                <a:gd name="T22" fmla="*/ 2553474 w 2641600"/>
                <a:gd name="T23" fmla="*/ 1180769 h 2501900"/>
                <a:gd name="T24" fmla="*/ 2532697 w 2641600"/>
                <a:gd name="T25" fmla="*/ 1405928 h 2501900"/>
                <a:gd name="T26" fmla="*/ 2465184 w 2641600"/>
                <a:gd name="T27" fmla="*/ 1638985 h 2501900"/>
                <a:gd name="T28" fmla="*/ 2361285 w 2641600"/>
                <a:gd name="T29" fmla="*/ 1841144 h 2501900"/>
                <a:gd name="T30" fmla="*/ 2204669 w 2641600"/>
                <a:gd name="T31" fmla="*/ 1914398 h 2501900"/>
                <a:gd name="T32" fmla="*/ 2055583 w 2641600"/>
                <a:gd name="T33" fmla="*/ 2169960 h 2501900"/>
                <a:gd name="T34" fmla="*/ 1862404 w 2641600"/>
                <a:gd name="T35" fmla="*/ 2288006 h 2501900"/>
                <a:gd name="T36" fmla="*/ 1648091 w 2641600"/>
                <a:gd name="T37" fmla="*/ 2369375 h 2501900"/>
                <a:gd name="T38" fmla="*/ 1416951 w 2641600"/>
                <a:gd name="T39" fmla="*/ 2409761 h 2501900"/>
                <a:gd name="T40" fmla="*/ 1177201 w 2641600"/>
                <a:gd name="T41" fmla="*/ 2405176 h 2501900"/>
                <a:gd name="T42" fmla="*/ 949096 w 2641600"/>
                <a:gd name="T43" fmla="*/ 2356243 h 2501900"/>
                <a:gd name="T44" fmla="*/ 738670 w 2641600"/>
                <a:gd name="T45" fmla="*/ 2267191 h 2501900"/>
                <a:gd name="T46" fmla="*/ 550227 w 2641600"/>
                <a:gd name="T47" fmla="*/ 2142337 h 2501900"/>
                <a:gd name="T48" fmla="*/ 388099 w 2641600"/>
                <a:gd name="T49" fmla="*/ 1985987 h 2501900"/>
                <a:gd name="T50" fmla="*/ 256590 w 2641600"/>
                <a:gd name="T51" fmla="*/ 1802472 h 2501900"/>
                <a:gd name="T52" fmla="*/ 160032 w 2641600"/>
                <a:gd name="T53" fmla="*/ 1596097 h 2501900"/>
                <a:gd name="T54" fmla="*/ 2204669 w 2641600"/>
                <a:gd name="T55" fmla="*/ 2038896 h 2501900"/>
                <a:gd name="T56" fmla="*/ 2509570 w 2641600"/>
                <a:gd name="T57" fmla="*/ 1382801 h 2501900"/>
                <a:gd name="T58" fmla="*/ 1994039 w 2641600"/>
                <a:gd name="T59" fmla="*/ 929513 h 2501900"/>
                <a:gd name="T60" fmla="*/ 863955 w 2641600"/>
                <a:gd name="T61" fmla="*/ 611657 h 2501900"/>
                <a:gd name="T62" fmla="*/ 88976 w 2641600"/>
                <a:gd name="T63" fmla="*/ 1229093 h 2501900"/>
                <a:gd name="T64" fmla="*/ 104635 w 2641600"/>
                <a:gd name="T65" fmla="*/ 979106 h 2501900"/>
                <a:gd name="T66" fmla="*/ 170307 w 2641600"/>
                <a:gd name="T67" fmla="*/ 738022 h 2501900"/>
                <a:gd name="T68" fmla="*/ 282867 w 2641600"/>
                <a:gd name="T69" fmla="*/ 515708 h 2501900"/>
                <a:gd name="T70" fmla="*/ 439115 w 2641600"/>
                <a:gd name="T71" fmla="*/ 319227 h 2501900"/>
                <a:gd name="T72" fmla="*/ 382778 w 2641600"/>
                <a:gd name="T73" fmla="*/ 251002 h 2501900"/>
                <a:gd name="T74" fmla="*/ 226682 w 2641600"/>
                <a:gd name="T75" fmla="*/ 440969 h 2501900"/>
                <a:gd name="T76" fmla="*/ 109258 w 2641600"/>
                <a:gd name="T77" fmla="*/ 654773 h 2501900"/>
                <a:gd name="T78" fmla="*/ 33134 w 2641600"/>
                <a:gd name="T79" fmla="*/ 886688 h 2501900"/>
                <a:gd name="T80" fmla="*/ 939 w 2641600"/>
                <a:gd name="T81" fmla="*/ 1130935 h 2501900"/>
                <a:gd name="T82" fmla="*/ 13716 w 2641600"/>
                <a:gd name="T83" fmla="*/ 1371434 h 2501900"/>
                <a:gd name="T84" fmla="*/ 67449 w 2641600"/>
                <a:gd name="T85" fmla="*/ 1597787 h 2501900"/>
                <a:gd name="T86" fmla="*/ 158292 w 2641600"/>
                <a:gd name="T87" fmla="*/ 1807311 h 2501900"/>
                <a:gd name="T88" fmla="*/ 282498 w 2641600"/>
                <a:gd name="T89" fmla="*/ 1996249 h 2501900"/>
                <a:gd name="T90" fmla="*/ 436308 w 2641600"/>
                <a:gd name="T91" fmla="*/ 2160854 h 2501900"/>
                <a:gd name="T92" fmla="*/ 615962 w 2641600"/>
                <a:gd name="T93" fmla="*/ 2297353 h 2501900"/>
                <a:gd name="T94" fmla="*/ 817714 w 2641600"/>
                <a:gd name="T95" fmla="*/ 2401989 h 2501900"/>
                <a:gd name="T96" fmla="*/ 1037780 w 2641600"/>
                <a:gd name="T97" fmla="*/ 2471013 h 2501900"/>
                <a:gd name="T98" fmla="*/ 1272413 w 2641600"/>
                <a:gd name="T99" fmla="*/ 2500655 h 2501900"/>
                <a:gd name="T100" fmla="*/ 1511427 w 2641600"/>
                <a:gd name="T101" fmla="*/ 2487803 h 2501900"/>
                <a:gd name="T102" fmla="*/ 1737779 w 2641600"/>
                <a:gd name="T103" fmla="*/ 2434082 h 2501900"/>
                <a:gd name="T104" fmla="*/ 1947303 w 2641600"/>
                <a:gd name="T105" fmla="*/ 2343239 h 2501900"/>
                <a:gd name="T106" fmla="*/ 2136254 w 2641600"/>
                <a:gd name="T107" fmla="*/ 2219033 h 2501900"/>
                <a:gd name="T108" fmla="*/ 2300846 w 2641600"/>
                <a:gd name="T109" fmla="*/ 2065223 h 2501900"/>
                <a:gd name="T110" fmla="*/ 2437346 w 2641600"/>
                <a:gd name="T111" fmla="*/ 1885569 h 2501900"/>
                <a:gd name="T112" fmla="*/ 2541994 w 2641600"/>
                <a:gd name="T113" fmla="*/ 1683816 h 2501900"/>
                <a:gd name="T114" fmla="*/ 2611018 w 2641600"/>
                <a:gd name="T115" fmla="*/ 1463751 h 2501900"/>
                <a:gd name="T116" fmla="*/ 2640660 w 2641600"/>
                <a:gd name="T117" fmla="*/ 1229106 h 2501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41600" h="2501900">
                  <a:moveTo>
                    <a:pt x="2641536" y="1180769"/>
                  </a:moveTo>
                  <a:lnTo>
                    <a:pt x="2640609" y="1130693"/>
                  </a:lnTo>
                  <a:lnTo>
                    <a:pt x="2637840" y="1080985"/>
                  </a:lnTo>
                  <a:lnTo>
                    <a:pt x="2633268" y="1031697"/>
                  </a:lnTo>
                  <a:lnTo>
                    <a:pt x="2626906" y="982853"/>
                  </a:lnTo>
                  <a:lnTo>
                    <a:pt x="2618778" y="934504"/>
                  </a:lnTo>
                  <a:lnTo>
                    <a:pt x="2608910" y="886688"/>
                  </a:lnTo>
                  <a:lnTo>
                    <a:pt x="2597327" y="839431"/>
                  </a:lnTo>
                  <a:lnTo>
                    <a:pt x="2584056" y="792797"/>
                  </a:lnTo>
                  <a:lnTo>
                    <a:pt x="2569108" y="746798"/>
                  </a:lnTo>
                  <a:lnTo>
                    <a:pt x="2552522" y="701497"/>
                  </a:lnTo>
                  <a:lnTo>
                    <a:pt x="2534323" y="656920"/>
                  </a:lnTo>
                  <a:lnTo>
                    <a:pt x="2514523" y="613105"/>
                  </a:lnTo>
                  <a:lnTo>
                    <a:pt x="2493162" y="570090"/>
                  </a:lnTo>
                  <a:lnTo>
                    <a:pt x="2470239" y="527926"/>
                  </a:lnTo>
                  <a:lnTo>
                    <a:pt x="2445804" y="486638"/>
                  </a:lnTo>
                  <a:lnTo>
                    <a:pt x="2419870" y="446278"/>
                  </a:lnTo>
                  <a:lnTo>
                    <a:pt x="2392464" y="406882"/>
                  </a:lnTo>
                  <a:lnTo>
                    <a:pt x="2363609" y="368477"/>
                  </a:lnTo>
                  <a:lnTo>
                    <a:pt x="2333333" y="331127"/>
                  </a:lnTo>
                  <a:lnTo>
                    <a:pt x="2301646" y="294843"/>
                  </a:lnTo>
                  <a:lnTo>
                    <a:pt x="2268588" y="259676"/>
                  </a:lnTo>
                  <a:lnTo>
                    <a:pt x="2234184" y="225679"/>
                  </a:lnTo>
                  <a:lnTo>
                    <a:pt x="2198446" y="192862"/>
                  </a:lnTo>
                  <a:lnTo>
                    <a:pt x="2161400" y="161290"/>
                  </a:lnTo>
                  <a:lnTo>
                    <a:pt x="2123084" y="131000"/>
                  </a:lnTo>
                  <a:lnTo>
                    <a:pt x="2083498" y="102006"/>
                  </a:lnTo>
                  <a:lnTo>
                    <a:pt x="2042693" y="74383"/>
                  </a:lnTo>
                  <a:lnTo>
                    <a:pt x="2000681" y="48145"/>
                  </a:lnTo>
                  <a:lnTo>
                    <a:pt x="1957476" y="23342"/>
                  </a:lnTo>
                  <a:lnTo>
                    <a:pt x="1913128" y="0"/>
                  </a:lnTo>
                  <a:lnTo>
                    <a:pt x="1873592" y="78689"/>
                  </a:lnTo>
                  <a:lnTo>
                    <a:pt x="1917915" y="102069"/>
                  </a:lnTo>
                  <a:lnTo>
                    <a:pt x="1960981" y="127025"/>
                  </a:lnTo>
                  <a:lnTo>
                    <a:pt x="2002790" y="153517"/>
                  </a:lnTo>
                  <a:lnTo>
                    <a:pt x="2043290" y="181495"/>
                  </a:lnTo>
                  <a:lnTo>
                    <a:pt x="2082469" y="210896"/>
                  </a:lnTo>
                  <a:lnTo>
                    <a:pt x="2120290" y="241706"/>
                  </a:lnTo>
                  <a:lnTo>
                    <a:pt x="2156739" y="273862"/>
                  </a:lnTo>
                  <a:lnTo>
                    <a:pt x="2191766" y="307314"/>
                  </a:lnTo>
                  <a:lnTo>
                    <a:pt x="2225357" y="342023"/>
                  </a:lnTo>
                  <a:lnTo>
                    <a:pt x="2257488" y="377952"/>
                  </a:lnTo>
                  <a:lnTo>
                    <a:pt x="2288121" y="415048"/>
                  </a:lnTo>
                  <a:lnTo>
                    <a:pt x="2317242" y="453263"/>
                  </a:lnTo>
                  <a:lnTo>
                    <a:pt x="2344801" y="492569"/>
                  </a:lnTo>
                  <a:lnTo>
                    <a:pt x="2370785" y="532892"/>
                  </a:lnTo>
                  <a:lnTo>
                    <a:pt x="2395169" y="574217"/>
                  </a:lnTo>
                  <a:lnTo>
                    <a:pt x="2417927" y="616470"/>
                  </a:lnTo>
                  <a:lnTo>
                    <a:pt x="2439009" y="659638"/>
                  </a:lnTo>
                  <a:lnTo>
                    <a:pt x="2458415" y="703643"/>
                  </a:lnTo>
                  <a:lnTo>
                    <a:pt x="2476106" y="748461"/>
                  </a:lnTo>
                  <a:lnTo>
                    <a:pt x="2492044" y="794042"/>
                  </a:lnTo>
                  <a:lnTo>
                    <a:pt x="2506218" y="840346"/>
                  </a:lnTo>
                  <a:lnTo>
                    <a:pt x="2518587" y="887323"/>
                  </a:lnTo>
                  <a:lnTo>
                    <a:pt x="2529141" y="934923"/>
                  </a:lnTo>
                  <a:lnTo>
                    <a:pt x="2537828" y="983107"/>
                  </a:lnTo>
                  <a:lnTo>
                    <a:pt x="2544635" y="1031824"/>
                  </a:lnTo>
                  <a:lnTo>
                    <a:pt x="2549525" y="1081036"/>
                  </a:lnTo>
                  <a:lnTo>
                    <a:pt x="2552484" y="1130706"/>
                  </a:lnTo>
                  <a:lnTo>
                    <a:pt x="2553474" y="1180769"/>
                  </a:lnTo>
                  <a:lnTo>
                    <a:pt x="2552547" y="1229093"/>
                  </a:lnTo>
                  <a:lnTo>
                    <a:pt x="2549766" y="1276959"/>
                  </a:lnTo>
                  <a:lnTo>
                    <a:pt x="2545169" y="1324330"/>
                  </a:lnTo>
                  <a:lnTo>
                    <a:pt x="2538806" y="1371168"/>
                  </a:lnTo>
                  <a:lnTo>
                    <a:pt x="2532697" y="1405928"/>
                  </a:lnTo>
                  <a:lnTo>
                    <a:pt x="2509570" y="1382801"/>
                  </a:lnTo>
                  <a:lnTo>
                    <a:pt x="2509570" y="1507312"/>
                  </a:lnTo>
                  <a:lnTo>
                    <a:pt x="2496235" y="1552448"/>
                  </a:lnTo>
                  <a:lnTo>
                    <a:pt x="2481491" y="1596097"/>
                  </a:lnTo>
                  <a:lnTo>
                    <a:pt x="2465184" y="1638985"/>
                  </a:lnTo>
                  <a:lnTo>
                    <a:pt x="2447340" y="1681111"/>
                  </a:lnTo>
                  <a:lnTo>
                    <a:pt x="2427998" y="1722424"/>
                  </a:lnTo>
                  <a:lnTo>
                    <a:pt x="2407183" y="1762887"/>
                  </a:lnTo>
                  <a:lnTo>
                    <a:pt x="2384933" y="1802472"/>
                  </a:lnTo>
                  <a:lnTo>
                    <a:pt x="2361285" y="1841144"/>
                  </a:lnTo>
                  <a:lnTo>
                    <a:pt x="2336279" y="1878863"/>
                  </a:lnTo>
                  <a:lnTo>
                    <a:pt x="2309952" y="1915604"/>
                  </a:lnTo>
                  <a:lnTo>
                    <a:pt x="2282317" y="1951329"/>
                  </a:lnTo>
                  <a:lnTo>
                    <a:pt x="2263813" y="1973529"/>
                  </a:lnTo>
                  <a:lnTo>
                    <a:pt x="2204669" y="1914398"/>
                  </a:lnTo>
                  <a:lnTo>
                    <a:pt x="2204669" y="2038896"/>
                  </a:lnTo>
                  <a:lnTo>
                    <a:pt x="2159546" y="2083333"/>
                  </a:lnTo>
                  <a:lnTo>
                    <a:pt x="2125967" y="2113445"/>
                  </a:lnTo>
                  <a:lnTo>
                    <a:pt x="2091296" y="2142337"/>
                  </a:lnTo>
                  <a:lnTo>
                    <a:pt x="2055583" y="2169960"/>
                  </a:lnTo>
                  <a:lnTo>
                    <a:pt x="2018842" y="2196300"/>
                  </a:lnTo>
                  <a:lnTo>
                    <a:pt x="1981123" y="2221306"/>
                  </a:lnTo>
                  <a:lnTo>
                    <a:pt x="1942452" y="2244941"/>
                  </a:lnTo>
                  <a:lnTo>
                    <a:pt x="1902866" y="2267191"/>
                  </a:lnTo>
                  <a:lnTo>
                    <a:pt x="1862404" y="2288006"/>
                  </a:lnTo>
                  <a:lnTo>
                    <a:pt x="1821091" y="2307348"/>
                  </a:lnTo>
                  <a:lnTo>
                    <a:pt x="1778965" y="2325192"/>
                  </a:lnTo>
                  <a:lnTo>
                    <a:pt x="1736064" y="2341499"/>
                  </a:lnTo>
                  <a:lnTo>
                    <a:pt x="1692427" y="2356243"/>
                  </a:lnTo>
                  <a:lnTo>
                    <a:pt x="1648091" y="2369375"/>
                  </a:lnTo>
                  <a:lnTo>
                    <a:pt x="1603070" y="2380869"/>
                  </a:lnTo>
                  <a:lnTo>
                    <a:pt x="1557413" y="2390686"/>
                  </a:lnTo>
                  <a:lnTo>
                    <a:pt x="1511147" y="2398801"/>
                  </a:lnTo>
                  <a:lnTo>
                    <a:pt x="1464322" y="2405176"/>
                  </a:lnTo>
                  <a:lnTo>
                    <a:pt x="1416951" y="2409761"/>
                  </a:lnTo>
                  <a:lnTo>
                    <a:pt x="1369098" y="2412542"/>
                  </a:lnTo>
                  <a:lnTo>
                    <a:pt x="1320761" y="2413482"/>
                  </a:lnTo>
                  <a:lnTo>
                    <a:pt x="1272438" y="2412542"/>
                  </a:lnTo>
                  <a:lnTo>
                    <a:pt x="1224572" y="2409761"/>
                  </a:lnTo>
                  <a:lnTo>
                    <a:pt x="1177201" y="2405176"/>
                  </a:lnTo>
                  <a:lnTo>
                    <a:pt x="1130376" y="2398801"/>
                  </a:lnTo>
                  <a:lnTo>
                    <a:pt x="1084122" y="2390686"/>
                  </a:lnTo>
                  <a:lnTo>
                    <a:pt x="1038466" y="2380869"/>
                  </a:lnTo>
                  <a:lnTo>
                    <a:pt x="993444" y="2369375"/>
                  </a:lnTo>
                  <a:lnTo>
                    <a:pt x="949096" y="2356243"/>
                  </a:lnTo>
                  <a:lnTo>
                    <a:pt x="905459" y="2341499"/>
                  </a:lnTo>
                  <a:lnTo>
                    <a:pt x="862558" y="2325192"/>
                  </a:lnTo>
                  <a:lnTo>
                    <a:pt x="820445" y="2307348"/>
                  </a:lnTo>
                  <a:lnTo>
                    <a:pt x="779132" y="2288006"/>
                  </a:lnTo>
                  <a:lnTo>
                    <a:pt x="738670" y="2267191"/>
                  </a:lnTo>
                  <a:lnTo>
                    <a:pt x="699084" y="2244941"/>
                  </a:lnTo>
                  <a:lnTo>
                    <a:pt x="660412" y="2221306"/>
                  </a:lnTo>
                  <a:lnTo>
                    <a:pt x="622681" y="2196300"/>
                  </a:lnTo>
                  <a:lnTo>
                    <a:pt x="585952" y="2169960"/>
                  </a:lnTo>
                  <a:lnTo>
                    <a:pt x="550227" y="2142337"/>
                  </a:lnTo>
                  <a:lnTo>
                    <a:pt x="515556" y="2113445"/>
                  </a:lnTo>
                  <a:lnTo>
                    <a:pt x="481977" y="2083333"/>
                  </a:lnTo>
                  <a:lnTo>
                    <a:pt x="449516" y="2052027"/>
                  </a:lnTo>
                  <a:lnTo>
                    <a:pt x="418211" y="2019579"/>
                  </a:lnTo>
                  <a:lnTo>
                    <a:pt x="388099" y="1985987"/>
                  </a:lnTo>
                  <a:lnTo>
                    <a:pt x="359206" y="1951329"/>
                  </a:lnTo>
                  <a:lnTo>
                    <a:pt x="331584" y="1915604"/>
                  </a:lnTo>
                  <a:lnTo>
                    <a:pt x="305244" y="1878863"/>
                  </a:lnTo>
                  <a:lnTo>
                    <a:pt x="280238" y="1841144"/>
                  </a:lnTo>
                  <a:lnTo>
                    <a:pt x="256590" y="1802472"/>
                  </a:lnTo>
                  <a:lnTo>
                    <a:pt x="234353" y="1762887"/>
                  </a:lnTo>
                  <a:lnTo>
                    <a:pt x="213537" y="1722424"/>
                  </a:lnTo>
                  <a:lnTo>
                    <a:pt x="194183" y="1681111"/>
                  </a:lnTo>
                  <a:lnTo>
                    <a:pt x="176339" y="1638985"/>
                  </a:lnTo>
                  <a:lnTo>
                    <a:pt x="160032" y="1596097"/>
                  </a:lnTo>
                  <a:lnTo>
                    <a:pt x="145288" y="1552448"/>
                  </a:lnTo>
                  <a:lnTo>
                    <a:pt x="132156" y="1508099"/>
                  </a:lnTo>
                  <a:lnTo>
                    <a:pt x="122986" y="1472234"/>
                  </a:lnTo>
                  <a:lnTo>
                    <a:pt x="880503" y="714717"/>
                  </a:lnTo>
                  <a:lnTo>
                    <a:pt x="2204669" y="2038896"/>
                  </a:lnTo>
                  <a:lnTo>
                    <a:pt x="2204669" y="1914398"/>
                  </a:lnTo>
                  <a:lnTo>
                    <a:pt x="1669173" y="1378902"/>
                  </a:lnTo>
                  <a:lnTo>
                    <a:pt x="2025180" y="1022896"/>
                  </a:lnTo>
                  <a:lnTo>
                    <a:pt x="2509570" y="1507312"/>
                  </a:lnTo>
                  <a:lnTo>
                    <a:pt x="2509570" y="1382801"/>
                  </a:lnTo>
                  <a:lnTo>
                    <a:pt x="2056295" y="929513"/>
                  </a:lnTo>
                  <a:lnTo>
                    <a:pt x="2041728" y="919835"/>
                  </a:lnTo>
                  <a:lnTo>
                    <a:pt x="2025167" y="916609"/>
                  </a:lnTo>
                  <a:lnTo>
                    <a:pt x="2008606" y="919835"/>
                  </a:lnTo>
                  <a:lnTo>
                    <a:pt x="1994039" y="929513"/>
                  </a:lnTo>
                  <a:lnTo>
                    <a:pt x="1606918" y="1316634"/>
                  </a:lnTo>
                  <a:lnTo>
                    <a:pt x="911631" y="621347"/>
                  </a:lnTo>
                  <a:lnTo>
                    <a:pt x="897064" y="611657"/>
                  </a:lnTo>
                  <a:lnTo>
                    <a:pt x="880516" y="608431"/>
                  </a:lnTo>
                  <a:lnTo>
                    <a:pt x="863955" y="611657"/>
                  </a:lnTo>
                  <a:lnTo>
                    <a:pt x="849388" y="621347"/>
                  </a:lnTo>
                  <a:lnTo>
                    <a:pt x="102349" y="1368386"/>
                  </a:lnTo>
                  <a:lnTo>
                    <a:pt x="96354" y="1324330"/>
                  </a:lnTo>
                  <a:lnTo>
                    <a:pt x="91757" y="1276959"/>
                  </a:lnTo>
                  <a:lnTo>
                    <a:pt x="88976" y="1229093"/>
                  </a:lnTo>
                  <a:lnTo>
                    <a:pt x="88049" y="1180769"/>
                  </a:lnTo>
                  <a:lnTo>
                    <a:pt x="89103" y="1129842"/>
                  </a:lnTo>
                  <a:lnTo>
                    <a:pt x="92227" y="1079233"/>
                  </a:lnTo>
                  <a:lnTo>
                    <a:pt x="97421" y="1028966"/>
                  </a:lnTo>
                  <a:lnTo>
                    <a:pt x="104635" y="979106"/>
                  </a:lnTo>
                  <a:lnTo>
                    <a:pt x="113868" y="929728"/>
                  </a:lnTo>
                  <a:lnTo>
                    <a:pt x="125069" y="880872"/>
                  </a:lnTo>
                  <a:lnTo>
                    <a:pt x="138226" y="832599"/>
                  </a:lnTo>
                  <a:lnTo>
                    <a:pt x="153314" y="784961"/>
                  </a:lnTo>
                  <a:lnTo>
                    <a:pt x="170307" y="738022"/>
                  </a:lnTo>
                  <a:lnTo>
                    <a:pt x="189166" y="691832"/>
                  </a:lnTo>
                  <a:lnTo>
                    <a:pt x="209880" y="646442"/>
                  </a:lnTo>
                  <a:lnTo>
                    <a:pt x="232422" y="601929"/>
                  </a:lnTo>
                  <a:lnTo>
                    <a:pt x="256755" y="558330"/>
                  </a:lnTo>
                  <a:lnTo>
                    <a:pt x="282867" y="515708"/>
                  </a:lnTo>
                  <a:lnTo>
                    <a:pt x="310730" y="474116"/>
                  </a:lnTo>
                  <a:lnTo>
                    <a:pt x="340309" y="433616"/>
                  </a:lnTo>
                  <a:lnTo>
                    <a:pt x="371576" y="394271"/>
                  </a:lnTo>
                  <a:lnTo>
                    <a:pt x="404520" y="356120"/>
                  </a:lnTo>
                  <a:lnTo>
                    <a:pt x="439115" y="319227"/>
                  </a:lnTo>
                  <a:lnTo>
                    <a:pt x="475310" y="283654"/>
                  </a:lnTo>
                  <a:lnTo>
                    <a:pt x="513118" y="249453"/>
                  </a:lnTo>
                  <a:lnTo>
                    <a:pt x="455447" y="182968"/>
                  </a:lnTo>
                  <a:lnTo>
                    <a:pt x="418401" y="216369"/>
                  </a:lnTo>
                  <a:lnTo>
                    <a:pt x="382778" y="251002"/>
                  </a:lnTo>
                  <a:lnTo>
                    <a:pt x="348589" y="286804"/>
                  </a:lnTo>
                  <a:lnTo>
                    <a:pt x="315861" y="323761"/>
                  </a:lnTo>
                  <a:lnTo>
                    <a:pt x="284632" y="361797"/>
                  </a:lnTo>
                  <a:lnTo>
                    <a:pt x="254889" y="400875"/>
                  </a:lnTo>
                  <a:lnTo>
                    <a:pt x="226682" y="440969"/>
                  </a:lnTo>
                  <a:lnTo>
                    <a:pt x="200025" y="482003"/>
                  </a:lnTo>
                  <a:lnTo>
                    <a:pt x="174929" y="523951"/>
                  </a:lnTo>
                  <a:lnTo>
                    <a:pt x="151422" y="566762"/>
                  </a:lnTo>
                  <a:lnTo>
                    <a:pt x="129527" y="610387"/>
                  </a:lnTo>
                  <a:lnTo>
                    <a:pt x="109258" y="654773"/>
                  </a:lnTo>
                  <a:lnTo>
                    <a:pt x="90652" y="699897"/>
                  </a:lnTo>
                  <a:lnTo>
                    <a:pt x="73710" y="745693"/>
                  </a:lnTo>
                  <a:lnTo>
                    <a:pt x="58458" y="792124"/>
                  </a:lnTo>
                  <a:lnTo>
                    <a:pt x="44932" y="839139"/>
                  </a:lnTo>
                  <a:lnTo>
                    <a:pt x="33134" y="886688"/>
                  </a:lnTo>
                  <a:lnTo>
                    <a:pt x="23101" y="934732"/>
                  </a:lnTo>
                  <a:lnTo>
                    <a:pt x="14833" y="983234"/>
                  </a:lnTo>
                  <a:lnTo>
                    <a:pt x="8382" y="1032129"/>
                  </a:lnTo>
                  <a:lnTo>
                    <a:pt x="3733" y="1081379"/>
                  </a:lnTo>
                  <a:lnTo>
                    <a:pt x="939" y="1130935"/>
                  </a:lnTo>
                  <a:lnTo>
                    <a:pt x="0" y="1180769"/>
                  </a:lnTo>
                  <a:lnTo>
                    <a:pt x="876" y="1229106"/>
                  </a:lnTo>
                  <a:lnTo>
                    <a:pt x="3467" y="1277023"/>
                  </a:lnTo>
                  <a:lnTo>
                    <a:pt x="7759" y="1324470"/>
                  </a:lnTo>
                  <a:lnTo>
                    <a:pt x="13716" y="1371434"/>
                  </a:lnTo>
                  <a:lnTo>
                    <a:pt x="21310" y="1417866"/>
                  </a:lnTo>
                  <a:lnTo>
                    <a:pt x="30518" y="1463751"/>
                  </a:lnTo>
                  <a:lnTo>
                    <a:pt x="41287" y="1509052"/>
                  </a:lnTo>
                  <a:lnTo>
                    <a:pt x="53606" y="1553743"/>
                  </a:lnTo>
                  <a:lnTo>
                    <a:pt x="67449" y="1597787"/>
                  </a:lnTo>
                  <a:lnTo>
                    <a:pt x="82765" y="1641157"/>
                  </a:lnTo>
                  <a:lnTo>
                    <a:pt x="99542" y="1683816"/>
                  </a:lnTo>
                  <a:lnTo>
                    <a:pt x="117741" y="1725752"/>
                  </a:lnTo>
                  <a:lnTo>
                    <a:pt x="137325" y="1766925"/>
                  </a:lnTo>
                  <a:lnTo>
                    <a:pt x="158292" y="1807311"/>
                  </a:lnTo>
                  <a:lnTo>
                    <a:pt x="180581" y="1846859"/>
                  </a:lnTo>
                  <a:lnTo>
                    <a:pt x="204177" y="1885569"/>
                  </a:lnTo>
                  <a:lnTo>
                    <a:pt x="229044" y="1923389"/>
                  </a:lnTo>
                  <a:lnTo>
                    <a:pt x="255168" y="1960283"/>
                  </a:lnTo>
                  <a:lnTo>
                    <a:pt x="282498" y="1996249"/>
                  </a:lnTo>
                  <a:lnTo>
                    <a:pt x="311010" y="2031238"/>
                  </a:lnTo>
                  <a:lnTo>
                    <a:pt x="340677" y="2065223"/>
                  </a:lnTo>
                  <a:lnTo>
                    <a:pt x="371475" y="2098167"/>
                  </a:lnTo>
                  <a:lnTo>
                    <a:pt x="403352" y="2130056"/>
                  </a:lnTo>
                  <a:lnTo>
                    <a:pt x="436308" y="2160854"/>
                  </a:lnTo>
                  <a:lnTo>
                    <a:pt x="470293" y="2190521"/>
                  </a:lnTo>
                  <a:lnTo>
                    <a:pt x="505282" y="2219033"/>
                  </a:lnTo>
                  <a:lnTo>
                    <a:pt x="541235" y="2246363"/>
                  </a:lnTo>
                  <a:lnTo>
                    <a:pt x="578142" y="2272474"/>
                  </a:lnTo>
                  <a:lnTo>
                    <a:pt x="615962" y="2297353"/>
                  </a:lnTo>
                  <a:lnTo>
                    <a:pt x="654672" y="2320950"/>
                  </a:lnTo>
                  <a:lnTo>
                    <a:pt x="694220" y="2343239"/>
                  </a:lnTo>
                  <a:lnTo>
                    <a:pt x="734606" y="2364194"/>
                  </a:lnTo>
                  <a:lnTo>
                    <a:pt x="775779" y="2383790"/>
                  </a:lnTo>
                  <a:lnTo>
                    <a:pt x="817714" y="2401989"/>
                  </a:lnTo>
                  <a:lnTo>
                    <a:pt x="860374" y="2418765"/>
                  </a:lnTo>
                  <a:lnTo>
                    <a:pt x="903744" y="2434082"/>
                  </a:lnTo>
                  <a:lnTo>
                    <a:pt x="947788" y="2447925"/>
                  </a:lnTo>
                  <a:lnTo>
                    <a:pt x="992479" y="2460244"/>
                  </a:lnTo>
                  <a:lnTo>
                    <a:pt x="1037780" y="2471013"/>
                  </a:lnTo>
                  <a:lnTo>
                    <a:pt x="1083665" y="2480208"/>
                  </a:lnTo>
                  <a:lnTo>
                    <a:pt x="1130096" y="2487803"/>
                  </a:lnTo>
                  <a:lnTo>
                    <a:pt x="1177061" y="2493772"/>
                  </a:lnTo>
                  <a:lnTo>
                    <a:pt x="1224508" y="2498064"/>
                  </a:lnTo>
                  <a:lnTo>
                    <a:pt x="1272413" y="2500655"/>
                  </a:lnTo>
                  <a:lnTo>
                    <a:pt x="1320761" y="2501531"/>
                  </a:lnTo>
                  <a:lnTo>
                    <a:pt x="1369110" y="2500655"/>
                  </a:lnTo>
                  <a:lnTo>
                    <a:pt x="1417027" y="2498064"/>
                  </a:lnTo>
                  <a:lnTo>
                    <a:pt x="1464475" y="2493772"/>
                  </a:lnTo>
                  <a:lnTo>
                    <a:pt x="1511427" y="2487803"/>
                  </a:lnTo>
                  <a:lnTo>
                    <a:pt x="1557870" y="2480208"/>
                  </a:lnTo>
                  <a:lnTo>
                    <a:pt x="1603743" y="2471013"/>
                  </a:lnTo>
                  <a:lnTo>
                    <a:pt x="1649044" y="2460244"/>
                  </a:lnTo>
                  <a:lnTo>
                    <a:pt x="1693735" y="2447925"/>
                  </a:lnTo>
                  <a:lnTo>
                    <a:pt x="1737779" y="2434082"/>
                  </a:lnTo>
                  <a:lnTo>
                    <a:pt x="1781149" y="2418765"/>
                  </a:lnTo>
                  <a:lnTo>
                    <a:pt x="1823821" y="2401989"/>
                  </a:lnTo>
                  <a:lnTo>
                    <a:pt x="1865757" y="2383790"/>
                  </a:lnTo>
                  <a:lnTo>
                    <a:pt x="1906930" y="2364194"/>
                  </a:lnTo>
                  <a:lnTo>
                    <a:pt x="1947303" y="2343239"/>
                  </a:lnTo>
                  <a:lnTo>
                    <a:pt x="1986864" y="2320950"/>
                  </a:lnTo>
                  <a:lnTo>
                    <a:pt x="2025561" y="2297353"/>
                  </a:lnTo>
                  <a:lnTo>
                    <a:pt x="2063381" y="2272474"/>
                  </a:lnTo>
                  <a:lnTo>
                    <a:pt x="2100287" y="2246363"/>
                  </a:lnTo>
                  <a:lnTo>
                    <a:pt x="2136254" y="2219033"/>
                  </a:lnTo>
                  <a:lnTo>
                    <a:pt x="2171230" y="2190521"/>
                  </a:lnTo>
                  <a:lnTo>
                    <a:pt x="2205215" y="2160854"/>
                  </a:lnTo>
                  <a:lnTo>
                    <a:pt x="2238171" y="2130056"/>
                  </a:lnTo>
                  <a:lnTo>
                    <a:pt x="2270061" y="2098167"/>
                  </a:lnTo>
                  <a:lnTo>
                    <a:pt x="2300846" y="2065223"/>
                  </a:lnTo>
                  <a:lnTo>
                    <a:pt x="2330513" y="2031238"/>
                  </a:lnTo>
                  <a:lnTo>
                    <a:pt x="2359037" y="1996249"/>
                  </a:lnTo>
                  <a:lnTo>
                    <a:pt x="2386368" y="1960283"/>
                  </a:lnTo>
                  <a:lnTo>
                    <a:pt x="2412479" y="1923389"/>
                  </a:lnTo>
                  <a:lnTo>
                    <a:pt x="2437346" y="1885569"/>
                  </a:lnTo>
                  <a:lnTo>
                    <a:pt x="2460942" y="1846859"/>
                  </a:lnTo>
                  <a:lnTo>
                    <a:pt x="2483243" y="1807311"/>
                  </a:lnTo>
                  <a:lnTo>
                    <a:pt x="2504198" y="1766925"/>
                  </a:lnTo>
                  <a:lnTo>
                    <a:pt x="2523794" y="1725752"/>
                  </a:lnTo>
                  <a:lnTo>
                    <a:pt x="2541994" y="1683816"/>
                  </a:lnTo>
                  <a:lnTo>
                    <a:pt x="2558770" y="1641157"/>
                  </a:lnTo>
                  <a:lnTo>
                    <a:pt x="2574086" y="1597787"/>
                  </a:lnTo>
                  <a:lnTo>
                    <a:pt x="2587917" y="1553743"/>
                  </a:lnTo>
                  <a:lnTo>
                    <a:pt x="2600236" y="1509052"/>
                  </a:lnTo>
                  <a:lnTo>
                    <a:pt x="2611018" y="1463751"/>
                  </a:lnTo>
                  <a:lnTo>
                    <a:pt x="2620213" y="1417866"/>
                  </a:lnTo>
                  <a:lnTo>
                    <a:pt x="2627807" y="1371434"/>
                  </a:lnTo>
                  <a:lnTo>
                    <a:pt x="2633764" y="1324470"/>
                  </a:lnTo>
                  <a:lnTo>
                    <a:pt x="2638056" y="1277023"/>
                  </a:lnTo>
                  <a:lnTo>
                    <a:pt x="2640660" y="1229106"/>
                  </a:lnTo>
                  <a:lnTo>
                    <a:pt x="2641536" y="1180769"/>
                  </a:lnTo>
                  <a:close/>
                </a:path>
              </a:pathLst>
            </a:custGeom>
            <a:solidFill>
              <a:srgbClr val="4E515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54492" eaLnBrk="0" fontAlgn="base" hangingPunct="0">
                <a:spcBef>
                  <a:spcPct val="0"/>
                </a:spcBef>
                <a:spcAft>
                  <a:spcPct val="0"/>
                </a:spcAft>
              </a:pPr>
              <a:endParaRPr lang="en-IE" sz="1092">
                <a:solidFill>
                  <a:prstClr val="black"/>
                </a:solidFill>
                <a:latin typeface="Arial" panose="020B0604020202020204" pitchFamily="34" charset="0"/>
              </a:endParaRPr>
            </a:p>
          </p:txBody>
        </p:sp>
        <p:sp>
          <p:nvSpPr>
            <p:cNvPr id="23563" name="object 11">
              <a:extLst>
                <a:ext uri="{FF2B5EF4-FFF2-40B4-BE49-F238E27FC236}">
                  <a16:creationId xmlns:a16="http://schemas.microsoft.com/office/drawing/2014/main" id="{FAA08C86-2943-6477-7878-E66D01C6D628}"/>
                </a:ext>
              </a:extLst>
            </p:cNvPr>
            <p:cNvSpPr>
              <a:spLocks/>
            </p:cNvSpPr>
            <p:nvPr/>
          </p:nvSpPr>
          <p:spPr bwMode="auto">
            <a:xfrm>
              <a:off x="16705156" y="6862681"/>
              <a:ext cx="616585" cy="440690"/>
            </a:xfrm>
            <a:custGeom>
              <a:avLst/>
              <a:gdLst>
                <a:gd name="T0" fmla="*/ 0 w 616584"/>
                <a:gd name="T1" fmla="*/ 440248 h 440690"/>
                <a:gd name="T2" fmla="*/ 616364 w 616584"/>
                <a:gd name="T3" fmla="*/ 440248 h 440690"/>
                <a:gd name="T4" fmla="*/ 616364 w 616584"/>
                <a:gd name="T5" fmla="*/ 0 h 440690"/>
                <a:gd name="T6" fmla="*/ 0 w 616584"/>
                <a:gd name="T7" fmla="*/ 0 h 440690"/>
                <a:gd name="T8" fmla="*/ 0 w 616584"/>
                <a:gd name="T9" fmla="*/ 440248 h 440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6584" h="440690">
                  <a:moveTo>
                    <a:pt x="0" y="440248"/>
                  </a:moveTo>
                  <a:lnTo>
                    <a:pt x="616358" y="440248"/>
                  </a:lnTo>
                  <a:lnTo>
                    <a:pt x="616358" y="0"/>
                  </a:lnTo>
                  <a:lnTo>
                    <a:pt x="0" y="0"/>
                  </a:lnTo>
                  <a:lnTo>
                    <a:pt x="0" y="440248"/>
                  </a:lnTo>
                  <a:close/>
                </a:path>
              </a:pathLst>
            </a:custGeom>
            <a:solidFill>
              <a:srgbClr val="F08C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54492" eaLnBrk="0" fontAlgn="base" hangingPunct="0">
                <a:spcBef>
                  <a:spcPct val="0"/>
                </a:spcBef>
                <a:spcAft>
                  <a:spcPct val="0"/>
                </a:spcAft>
              </a:pPr>
              <a:endParaRPr lang="en-IE" sz="1092">
                <a:solidFill>
                  <a:prstClr val="black"/>
                </a:solidFill>
                <a:latin typeface="Arial" panose="020B0604020202020204" pitchFamily="34" charset="0"/>
              </a:endParaRPr>
            </a:p>
          </p:txBody>
        </p:sp>
        <p:sp>
          <p:nvSpPr>
            <p:cNvPr id="23564" name="object 12">
              <a:extLst>
                <a:ext uri="{FF2B5EF4-FFF2-40B4-BE49-F238E27FC236}">
                  <a16:creationId xmlns:a16="http://schemas.microsoft.com/office/drawing/2014/main" id="{16B5BE71-96B3-DE5B-AE67-AF9C27E6582B}"/>
                </a:ext>
              </a:extLst>
            </p:cNvPr>
            <p:cNvSpPr>
              <a:spLocks/>
            </p:cNvSpPr>
            <p:nvPr/>
          </p:nvSpPr>
          <p:spPr bwMode="auto">
            <a:xfrm>
              <a:off x="16090862" y="6862692"/>
              <a:ext cx="1607820" cy="2553970"/>
            </a:xfrm>
            <a:custGeom>
              <a:avLst/>
              <a:gdLst>
                <a:gd name="T0" fmla="*/ 526237 w 1607819"/>
                <a:gd name="T1" fmla="*/ 1540878 h 2553970"/>
                <a:gd name="T2" fmla="*/ 614286 w 1607819"/>
                <a:gd name="T3" fmla="*/ 1628927 h 2553970"/>
                <a:gd name="T4" fmla="*/ 614286 w 1607819"/>
                <a:gd name="T5" fmla="*/ 1364780 h 2553970"/>
                <a:gd name="T6" fmla="*/ 526237 w 1607819"/>
                <a:gd name="T7" fmla="*/ 1452829 h 2553970"/>
                <a:gd name="T8" fmla="*/ 614286 w 1607819"/>
                <a:gd name="T9" fmla="*/ 1364780 h 2553970"/>
                <a:gd name="T10" fmla="*/ 526237 w 1607819"/>
                <a:gd name="T11" fmla="*/ 1188681 h 2553970"/>
                <a:gd name="T12" fmla="*/ 614286 w 1607819"/>
                <a:gd name="T13" fmla="*/ 1276731 h 2553970"/>
                <a:gd name="T14" fmla="*/ 614286 w 1607819"/>
                <a:gd name="T15" fmla="*/ 0 h 2553970"/>
                <a:gd name="T16" fmla="*/ 526237 w 1607819"/>
                <a:gd name="T17" fmla="*/ 968552 h 2553970"/>
                <a:gd name="T18" fmla="*/ 614286 w 1607819"/>
                <a:gd name="T19" fmla="*/ 0 h 2553970"/>
                <a:gd name="T20" fmla="*/ 1557927 w 1607819"/>
                <a:gd name="T21" fmla="*/ 2297074 h 2553970"/>
                <a:gd name="T22" fmla="*/ 1475403 w 1607819"/>
                <a:gd name="T23" fmla="*/ 2347785 h 2553970"/>
                <a:gd name="T24" fmla="*/ 1388636 w 1607819"/>
                <a:gd name="T25" fmla="*/ 2389670 h 2553970"/>
                <a:gd name="T26" fmla="*/ 1298187 w 1607819"/>
                <a:gd name="T27" fmla="*/ 2422550 h 2553970"/>
                <a:gd name="T28" fmla="*/ 1204651 w 1607819"/>
                <a:gd name="T29" fmla="*/ 2446248 h 2553970"/>
                <a:gd name="T30" fmla="*/ 1108563 w 1607819"/>
                <a:gd name="T31" fmla="*/ 2460599 h 2553970"/>
                <a:gd name="T32" fmla="*/ 1010519 w 1607819"/>
                <a:gd name="T33" fmla="*/ 2465413 h 2553970"/>
                <a:gd name="T34" fmla="*/ 913339 w 1607819"/>
                <a:gd name="T35" fmla="*/ 2460675 h 2553970"/>
                <a:gd name="T36" fmla="*/ 818571 w 1607819"/>
                <a:gd name="T37" fmla="*/ 2446693 h 2553970"/>
                <a:gd name="T38" fmla="*/ 726719 w 1607819"/>
                <a:gd name="T39" fmla="*/ 2423858 h 2553970"/>
                <a:gd name="T40" fmla="*/ 638327 w 1607819"/>
                <a:gd name="T41" fmla="*/ 2392553 h 2553970"/>
                <a:gd name="T42" fmla="*/ 553910 w 1607819"/>
                <a:gd name="T43" fmla="*/ 2353145 h 2553970"/>
                <a:gd name="T44" fmla="*/ 473976 w 1607819"/>
                <a:gd name="T45" fmla="*/ 2306002 h 2553970"/>
                <a:gd name="T46" fmla="*/ 399059 w 1607819"/>
                <a:gd name="T47" fmla="*/ 2251532 h 2553970"/>
                <a:gd name="T48" fmla="*/ 329666 w 1607819"/>
                <a:gd name="T49" fmla="*/ 2190089 h 2553970"/>
                <a:gd name="T50" fmla="*/ 266331 w 1607819"/>
                <a:gd name="T51" fmla="*/ 2122068 h 2553970"/>
                <a:gd name="T52" fmla="*/ 209575 w 1607819"/>
                <a:gd name="T53" fmla="*/ 2047824 h 2553970"/>
                <a:gd name="T54" fmla="*/ 159893 w 1607819"/>
                <a:gd name="T55" fmla="*/ 1967763 h 2553970"/>
                <a:gd name="T56" fmla="*/ 117843 w 1607819"/>
                <a:gd name="T57" fmla="*/ 1882241 h 2553970"/>
                <a:gd name="T58" fmla="*/ 83921 w 1607819"/>
                <a:gd name="T59" fmla="*/ 1791652 h 2553970"/>
                <a:gd name="T60" fmla="*/ 16052 w 1607819"/>
                <a:gd name="T61" fmla="*/ 1864969 h 2553970"/>
                <a:gd name="T62" fmla="*/ 54013 w 1607819"/>
                <a:gd name="T63" fmla="*/ 1954580 h 2553970"/>
                <a:gd name="T64" fmla="*/ 99428 w 1607819"/>
                <a:gd name="T65" fmla="*/ 2039277 h 2553970"/>
                <a:gd name="T66" fmla="*/ 151841 w 1607819"/>
                <a:gd name="T67" fmla="*/ 2118741 h 2553970"/>
                <a:gd name="T68" fmla="*/ 210807 w 1607819"/>
                <a:gd name="T69" fmla="*/ 2192629 h 2553970"/>
                <a:gd name="T70" fmla="*/ 275856 w 1607819"/>
                <a:gd name="T71" fmla="*/ 2260612 h 2553970"/>
                <a:gd name="T72" fmla="*/ 346544 w 1607819"/>
                <a:gd name="T73" fmla="*/ 2322372 h 2553970"/>
                <a:gd name="T74" fmla="*/ 422414 w 1607819"/>
                <a:gd name="T75" fmla="*/ 2377567 h 2553970"/>
                <a:gd name="T76" fmla="*/ 503021 w 1607819"/>
                <a:gd name="T77" fmla="*/ 2425852 h 2553970"/>
                <a:gd name="T78" fmla="*/ 587895 w 1607819"/>
                <a:gd name="T79" fmla="*/ 2466924 h 2553970"/>
                <a:gd name="T80" fmla="*/ 676579 w 1607819"/>
                <a:gd name="T81" fmla="*/ 2500439 h 2553970"/>
                <a:gd name="T82" fmla="*/ 768642 w 1607819"/>
                <a:gd name="T83" fmla="*/ 2526068 h 2553970"/>
                <a:gd name="T84" fmla="*/ 863606 w 1607819"/>
                <a:gd name="T85" fmla="*/ 2543479 h 2553970"/>
                <a:gd name="T86" fmla="*/ 961027 w 1607819"/>
                <a:gd name="T87" fmla="*/ 2552344 h 2553970"/>
                <a:gd name="T88" fmla="*/ 1060100 w 1607819"/>
                <a:gd name="T89" fmla="*/ 2552344 h 2553970"/>
                <a:gd name="T90" fmla="*/ 1158055 w 1607819"/>
                <a:gd name="T91" fmla="*/ 2543391 h 2553970"/>
                <a:gd name="T92" fmla="*/ 1253978 w 1607819"/>
                <a:gd name="T93" fmla="*/ 2525649 h 2553970"/>
                <a:gd name="T94" fmla="*/ 1347399 w 1607819"/>
                <a:gd name="T95" fmla="*/ 2499245 h 2553970"/>
                <a:gd name="T96" fmla="*/ 1437823 w 1607819"/>
                <a:gd name="T97" fmla="*/ 2464333 h 2553970"/>
                <a:gd name="T98" fmla="*/ 1524780 w 1607819"/>
                <a:gd name="T99" fmla="*/ 2421077 h 2553970"/>
                <a:gd name="T100" fmla="*/ 1607775 w 1607819"/>
                <a:gd name="T101" fmla="*/ 2369616 h 25539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07819" h="2553970">
                  <a:moveTo>
                    <a:pt x="614286" y="1540878"/>
                  </a:moveTo>
                  <a:lnTo>
                    <a:pt x="526237" y="1540878"/>
                  </a:lnTo>
                  <a:lnTo>
                    <a:pt x="526237" y="1628927"/>
                  </a:lnTo>
                  <a:lnTo>
                    <a:pt x="614286" y="1628927"/>
                  </a:lnTo>
                  <a:lnTo>
                    <a:pt x="614286" y="1540878"/>
                  </a:lnTo>
                  <a:close/>
                </a:path>
                <a:path w="1607819" h="2553970">
                  <a:moveTo>
                    <a:pt x="614286" y="1364780"/>
                  </a:moveTo>
                  <a:lnTo>
                    <a:pt x="526237" y="1364780"/>
                  </a:lnTo>
                  <a:lnTo>
                    <a:pt x="526237" y="1452829"/>
                  </a:lnTo>
                  <a:lnTo>
                    <a:pt x="614286" y="1452829"/>
                  </a:lnTo>
                  <a:lnTo>
                    <a:pt x="614286" y="1364780"/>
                  </a:lnTo>
                  <a:close/>
                </a:path>
                <a:path w="1607819" h="2553970">
                  <a:moveTo>
                    <a:pt x="614286" y="1188681"/>
                  </a:moveTo>
                  <a:lnTo>
                    <a:pt x="526237" y="1188681"/>
                  </a:lnTo>
                  <a:lnTo>
                    <a:pt x="526237" y="1276731"/>
                  </a:lnTo>
                  <a:lnTo>
                    <a:pt x="614286" y="1276731"/>
                  </a:lnTo>
                  <a:lnTo>
                    <a:pt x="614286" y="1188681"/>
                  </a:lnTo>
                  <a:close/>
                </a:path>
                <a:path w="1607819" h="2553970">
                  <a:moveTo>
                    <a:pt x="614286" y="0"/>
                  </a:moveTo>
                  <a:lnTo>
                    <a:pt x="526237" y="0"/>
                  </a:lnTo>
                  <a:lnTo>
                    <a:pt x="526237" y="968552"/>
                  </a:lnTo>
                  <a:lnTo>
                    <a:pt x="614286" y="968552"/>
                  </a:lnTo>
                  <a:lnTo>
                    <a:pt x="614286" y="0"/>
                  </a:lnTo>
                  <a:close/>
                </a:path>
                <a:path w="1607819" h="2553970">
                  <a:moveTo>
                    <a:pt x="1607769" y="2369616"/>
                  </a:moveTo>
                  <a:lnTo>
                    <a:pt x="1557921" y="2297074"/>
                  </a:lnTo>
                  <a:lnTo>
                    <a:pt x="1517230" y="2323515"/>
                  </a:lnTo>
                  <a:lnTo>
                    <a:pt x="1475397" y="2347785"/>
                  </a:lnTo>
                  <a:lnTo>
                    <a:pt x="1432509" y="2369845"/>
                  </a:lnTo>
                  <a:lnTo>
                    <a:pt x="1388630" y="2389670"/>
                  </a:lnTo>
                  <a:lnTo>
                    <a:pt x="1343837" y="2407247"/>
                  </a:lnTo>
                  <a:lnTo>
                    <a:pt x="1298181" y="2422550"/>
                  </a:lnTo>
                  <a:lnTo>
                    <a:pt x="1251762" y="2435555"/>
                  </a:lnTo>
                  <a:lnTo>
                    <a:pt x="1204645" y="2446248"/>
                  </a:lnTo>
                  <a:lnTo>
                    <a:pt x="1156881" y="2454605"/>
                  </a:lnTo>
                  <a:lnTo>
                    <a:pt x="1108557" y="2460599"/>
                  </a:lnTo>
                  <a:lnTo>
                    <a:pt x="1059751" y="2464206"/>
                  </a:lnTo>
                  <a:lnTo>
                    <a:pt x="1010513" y="2465413"/>
                  </a:lnTo>
                  <a:lnTo>
                    <a:pt x="961656" y="2464231"/>
                  </a:lnTo>
                  <a:lnTo>
                    <a:pt x="913333" y="2460675"/>
                  </a:lnTo>
                  <a:lnTo>
                    <a:pt x="865619" y="2454821"/>
                  </a:lnTo>
                  <a:lnTo>
                    <a:pt x="818565" y="2446693"/>
                  </a:lnTo>
                  <a:lnTo>
                    <a:pt x="772236" y="2436368"/>
                  </a:lnTo>
                  <a:lnTo>
                    <a:pt x="726719" y="2423858"/>
                  </a:lnTo>
                  <a:lnTo>
                    <a:pt x="682066" y="2409240"/>
                  </a:lnTo>
                  <a:lnTo>
                    <a:pt x="638327" y="2392553"/>
                  </a:lnTo>
                  <a:lnTo>
                    <a:pt x="595591" y="2373833"/>
                  </a:lnTo>
                  <a:lnTo>
                    <a:pt x="553910" y="2353145"/>
                  </a:lnTo>
                  <a:lnTo>
                    <a:pt x="513346" y="2330513"/>
                  </a:lnTo>
                  <a:lnTo>
                    <a:pt x="473976" y="2306002"/>
                  </a:lnTo>
                  <a:lnTo>
                    <a:pt x="435864" y="2279662"/>
                  </a:lnTo>
                  <a:lnTo>
                    <a:pt x="399059" y="2251532"/>
                  </a:lnTo>
                  <a:lnTo>
                    <a:pt x="363639" y="2221661"/>
                  </a:lnTo>
                  <a:lnTo>
                    <a:pt x="329666" y="2190089"/>
                  </a:lnTo>
                  <a:lnTo>
                    <a:pt x="297218" y="2156879"/>
                  </a:lnTo>
                  <a:lnTo>
                    <a:pt x="266331" y="2122068"/>
                  </a:lnTo>
                  <a:lnTo>
                    <a:pt x="237096" y="2085695"/>
                  </a:lnTo>
                  <a:lnTo>
                    <a:pt x="209575" y="2047824"/>
                  </a:lnTo>
                  <a:lnTo>
                    <a:pt x="183819" y="2008492"/>
                  </a:lnTo>
                  <a:lnTo>
                    <a:pt x="159893" y="1967763"/>
                  </a:lnTo>
                  <a:lnTo>
                    <a:pt x="137883" y="1925662"/>
                  </a:lnTo>
                  <a:lnTo>
                    <a:pt x="117843" y="1882241"/>
                  </a:lnTo>
                  <a:lnTo>
                    <a:pt x="99834" y="1837550"/>
                  </a:lnTo>
                  <a:lnTo>
                    <a:pt x="83921" y="1791652"/>
                  </a:lnTo>
                  <a:lnTo>
                    <a:pt x="0" y="1818424"/>
                  </a:lnTo>
                  <a:lnTo>
                    <a:pt x="16052" y="1864969"/>
                  </a:lnTo>
                  <a:lnTo>
                    <a:pt x="34074" y="1910372"/>
                  </a:lnTo>
                  <a:lnTo>
                    <a:pt x="54013" y="1954580"/>
                  </a:lnTo>
                  <a:lnTo>
                    <a:pt x="75819" y="1997570"/>
                  </a:lnTo>
                  <a:lnTo>
                    <a:pt x="99428" y="2039277"/>
                  </a:lnTo>
                  <a:lnTo>
                    <a:pt x="124790" y="2079688"/>
                  </a:lnTo>
                  <a:lnTo>
                    <a:pt x="151841" y="2118741"/>
                  </a:lnTo>
                  <a:lnTo>
                    <a:pt x="180543" y="2156409"/>
                  </a:lnTo>
                  <a:lnTo>
                    <a:pt x="210807" y="2192629"/>
                  </a:lnTo>
                  <a:lnTo>
                    <a:pt x="242595" y="2227389"/>
                  </a:lnTo>
                  <a:lnTo>
                    <a:pt x="275856" y="2260612"/>
                  </a:lnTo>
                  <a:lnTo>
                    <a:pt x="310527" y="2292299"/>
                  </a:lnTo>
                  <a:lnTo>
                    <a:pt x="346544" y="2322372"/>
                  </a:lnTo>
                  <a:lnTo>
                    <a:pt x="383870" y="2350808"/>
                  </a:lnTo>
                  <a:lnTo>
                    <a:pt x="422414" y="2377567"/>
                  </a:lnTo>
                  <a:lnTo>
                    <a:pt x="462153" y="2402586"/>
                  </a:lnTo>
                  <a:lnTo>
                    <a:pt x="503021" y="2425852"/>
                  </a:lnTo>
                  <a:lnTo>
                    <a:pt x="544944" y="2447315"/>
                  </a:lnTo>
                  <a:lnTo>
                    <a:pt x="587895" y="2466924"/>
                  </a:lnTo>
                  <a:lnTo>
                    <a:pt x="631786" y="2484653"/>
                  </a:lnTo>
                  <a:lnTo>
                    <a:pt x="676579" y="2500439"/>
                  </a:lnTo>
                  <a:lnTo>
                    <a:pt x="722210" y="2514257"/>
                  </a:lnTo>
                  <a:lnTo>
                    <a:pt x="768642" y="2526068"/>
                  </a:lnTo>
                  <a:lnTo>
                    <a:pt x="815784" y="2535821"/>
                  </a:lnTo>
                  <a:lnTo>
                    <a:pt x="863600" y="2543479"/>
                  </a:lnTo>
                  <a:lnTo>
                    <a:pt x="912037" y="2549004"/>
                  </a:lnTo>
                  <a:lnTo>
                    <a:pt x="961021" y="2552344"/>
                  </a:lnTo>
                  <a:lnTo>
                    <a:pt x="1010513" y="2553474"/>
                  </a:lnTo>
                  <a:lnTo>
                    <a:pt x="1060094" y="2552344"/>
                  </a:lnTo>
                  <a:lnTo>
                    <a:pt x="1109294" y="2548979"/>
                  </a:lnTo>
                  <a:lnTo>
                    <a:pt x="1158049" y="2543391"/>
                  </a:lnTo>
                  <a:lnTo>
                    <a:pt x="1206296" y="2535605"/>
                  </a:lnTo>
                  <a:lnTo>
                    <a:pt x="1253972" y="2525649"/>
                  </a:lnTo>
                  <a:lnTo>
                    <a:pt x="1301026" y="2513520"/>
                  </a:lnTo>
                  <a:lnTo>
                    <a:pt x="1347393" y="2499245"/>
                  </a:lnTo>
                  <a:lnTo>
                    <a:pt x="1393012" y="2482837"/>
                  </a:lnTo>
                  <a:lnTo>
                    <a:pt x="1437817" y="2464333"/>
                  </a:lnTo>
                  <a:lnTo>
                    <a:pt x="1481759" y="2443746"/>
                  </a:lnTo>
                  <a:lnTo>
                    <a:pt x="1524774" y="2421077"/>
                  </a:lnTo>
                  <a:lnTo>
                    <a:pt x="1566799" y="2396363"/>
                  </a:lnTo>
                  <a:lnTo>
                    <a:pt x="1607769" y="2369616"/>
                  </a:lnTo>
                  <a:close/>
                </a:path>
              </a:pathLst>
            </a:custGeom>
            <a:solidFill>
              <a:srgbClr val="4E515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54492" eaLnBrk="0" fontAlgn="base" hangingPunct="0">
                <a:spcBef>
                  <a:spcPct val="0"/>
                </a:spcBef>
                <a:spcAft>
                  <a:spcPct val="0"/>
                </a:spcAft>
              </a:pPr>
              <a:endParaRPr lang="en-IE" sz="1092">
                <a:solidFill>
                  <a:prstClr val="black"/>
                </a:solidFill>
                <a:latin typeface="Arial" panose="020B0604020202020204" pitchFamily="34" charset="0"/>
              </a:endParaRPr>
            </a:p>
          </p:txBody>
        </p:sp>
      </p:grpSp>
    </p:spTree>
    <p:extLst>
      <p:ext uri="{BB962C8B-B14F-4D97-AF65-F5344CB8AC3E}">
        <p14:creationId xmlns:p14="http://schemas.microsoft.com/office/powerpoint/2010/main" val="132793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ject 2">
            <a:extLst>
              <a:ext uri="{FF2B5EF4-FFF2-40B4-BE49-F238E27FC236}">
                <a16:creationId xmlns:a16="http://schemas.microsoft.com/office/drawing/2014/main" id="{48D4C17F-F511-35B6-0C8E-48EE6936F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0"/>
            <a:ext cx="11801267" cy="685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BDA642A-E849-96FE-B6FB-C4E512A6E75B}"/>
              </a:ext>
            </a:extLst>
          </p:cNvPr>
          <p:cNvSpPr txBox="1">
            <a:spLocks noGrp="1"/>
          </p:cNvSpPr>
          <p:nvPr>
            <p:ph type="title"/>
          </p:nvPr>
        </p:nvSpPr>
        <p:spPr>
          <a:xfrm>
            <a:off x="335434" y="246442"/>
            <a:ext cx="11521132" cy="627584"/>
          </a:xfrm>
        </p:spPr>
        <p:txBody>
          <a:bodyPr vert="horz" wrap="square" lIns="0" tIns="43919" rIns="0" bIns="0" rtlCol="0">
            <a:spAutoFit/>
          </a:bodyPr>
          <a:lstStyle/>
          <a:p>
            <a:pPr marL="70851" eaLnBrk="1" fontAlgn="auto" hangingPunct="1">
              <a:spcBef>
                <a:spcPts val="69"/>
              </a:spcBef>
              <a:spcAft>
                <a:spcPts val="0"/>
              </a:spcAft>
              <a:defRPr/>
            </a:pPr>
            <a:r>
              <a:rPr lang="en-IE" dirty="0"/>
              <a:t>Learning Outcomes</a:t>
            </a:r>
            <a:endParaRPr spc="-6" dirty="0"/>
          </a:p>
        </p:txBody>
      </p:sp>
      <p:pic>
        <p:nvPicPr>
          <p:cNvPr id="25604" name="Picture 4" descr="A table of learning outcomes&#10;&#10;Description automatically generated">
            <a:extLst>
              <a:ext uri="{FF2B5EF4-FFF2-40B4-BE49-F238E27FC236}">
                <a16:creationId xmlns:a16="http://schemas.microsoft.com/office/drawing/2014/main" id="{2F404ED9-AC07-4FAE-AF65-E86D986E9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205" y="1120538"/>
            <a:ext cx="7693590" cy="534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EB3D95FF-7ADA-10F3-CE77-7742AA4A3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3128" y="4445571"/>
            <a:ext cx="1793438" cy="17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6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30" name="Rectangle 21529">
            <a:extLst>
              <a:ext uri="{FF2B5EF4-FFF2-40B4-BE49-F238E27FC236}">
                <a16:creationId xmlns:a16="http://schemas.microsoft.com/office/drawing/2014/main" id="{BD496F58-731B-4833-93F9-53192FC21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2" name="Rectangle 21531">
            <a:extLst>
              <a:ext uri="{FF2B5EF4-FFF2-40B4-BE49-F238E27FC236}">
                <a16:creationId xmlns:a16="http://schemas.microsoft.com/office/drawing/2014/main" id="{195B3A3C-971D-4F24-9512-C9E4590CA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4" y="-5040"/>
            <a:ext cx="7319004" cy="2062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a:extLst>
              <a:ext uri="{FF2B5EF4-FFF2-40B4-BE49-F238E27FC236}">
                <a16:creationId xmlns:a16="http://schemas.microsoft.com/office/drawing/2014/main" id="{3156A03B-773D-D7DB-4B4B-EF1F4484A9C5}"/>
              </a:ext>
            </a:extLst>
          </p:cNvPr>
          <p:cNvSpPr txBox="1">
            <a:spLocks noGrp="1"/>
          </p:cNvSpPr>
          <p:nvPr>
            <p:ph type="title"/>
          </p:nvPr>
        </p:nvSpPr>
        <p:spPr>
          <a:xfrm>
            <a:off x="798173" y="403798"/>
            <a:ext cx="5678827" cy="1244765"/>
          </a:xfrm>
        </p:spPr>
        <p:txBody>
          <a:bodyPr vert="horz" lIns="91440" tIns="43919" rIns="91440" bIns="45720" rtlCol="0">
            <a:normAutofit/>
          </a:bodyPr>
          <a:lstStyle/>
          <a:p>
            <a:pPr marL="70851">
              <a:spcBef>
                <a:spcPts val="69"/>
              </a:spcBef>
              <a:defRPr/>
            </a:pPr>
            <a:r>
              <a:rPr lang="en-IE" dirty="0"/>
              <a:t>RM Comp </a:t>
            </a:r>
            <a:r>
              <a:rPr spc="-6" dirty="0"/>
              <a:t>Objectives</a:t>
            </a:r>
          </a:p>
        </p:txBody>
      </p:sp>
      <p:sp>
        <p:nvSpPr>
          <p:cNvPr id="21508" name="object 4">
            <a:extLst>
              <a:ext uri="{FF2B5EF4-FFF2-40B4-BE49-F238E27FC236}">
                <a16:creationId xmlns:a16="http://schemas.microsoft.com/office/drawing/2014/main" id="{25EA621D-ED4F-B804-86AB-1A418570E8C5}"/>
              </a:ext>
            </a:extLst>
          </p:cNvPr>
          <p:cNvSpPr>
            <a:spLocks noGrp="1" noChangeArrowheads="1"/>
          </p:cNvSpPr>
          <p:nvPr>
            <p:ph type="body" idx="1"/>
          </p:nvPr>
        </p:nvSpPr>
        <p:spPr>
          <a:xfrm>
            <a:off x="8115300" y="685800"/>
            <a:ext cx="3274280" cy="5508859"/>
          </a:xfrm>
        </p:spPr>
        <p:txBody>
          <a:bodyPr vert="horz" lIns="91440" tIns="209860" rIns="91440" bIns="45720" rtlCol="0">
            <a:normAutofit/>
          </a:bodyPr>
          <a:lstStyle/>
          <a:p>
            <a:pPr marL="464002" indent="-456301">
              <a:spcBef>
                <a:spcPts val="1652"/>
              </a:spcBef>
              <a:buClr>
                <a:srgbClr val="000000"/>
              </a:buClr>
              <a:buFontTx/>
              <a:buAutoNum type="arabicPeriod"/>
              <a:tabLst>
                <a:tab pos="464002" algn="l"/>
              </a:tabLst>
            </a:pPr>
            <a:r>
              <a:rPr lang="en-US" altLang="en-US" dirty="0">
                <a:ea typeface="Museo Sans 500"/>
              </a:rPr>
              <a:t>Goal - </a:t>
            </a:r>
            <a:r>
              <a:rPr lang="en-US" altLang="en-US" dirty="0">
                <a:latin typeface="Arial" panose="020B0604020202020204" pitchFamily="34" charset="0"/>
                <a:cs typeface="Arial" panose="020B0604020202020204" pitchFamily="34" charset="0"/>
              </a:rPr>
              <a:t>Simple</a:t>
            </a:r>
          </a:p>
          <a:p>
            <a:pPr marL="464002" indent="-456301">
              <a:spcBef>
                <a:spcPts val="1592"/>
              </a:spcBef>
              <a:buClr>
                <a:srgbClr val="000000"/>
              </a:buClr>
              <a:buFontTx/>
              <a:buAutoNum type="arabicPeriod"/>
              <a:tabLst>
                <a:tab pos="464002" algn="l"/>
              </a:tabLst>
            </a:pPr>
            <a:r>
              <a:rPr lang="en-US" altLang="en-US" dirty="0">
                <a:ea typeface="Museo Sans 500"/>
              </a:rPr>
              <a:t>Goal - </a:t>
            </a:r>
            <a:r>
              <a:rPr lang="en-US" altLang="en-US" dirty="0">
                <a:latin typeface="Arial" panose="020B0604020202020204" pitchFamily="34" charset="0"/>
                <a:cs typeface="Arial" panose="020B0604020202020204" pitchFamily="34" charset="0"/>
              </a:rPr>
              <a:t>Interoperable</a:t>
            </a:r>
          </a:p>
          <a:p>
            <a:pPr marL="464002" indent="-456301">
              <a:spcBef>
                <a:spcPts val="1592"/>
              </a:spcBef>
              <a:buClr>
                <a:srgbClr val="000000"/>
              </a:buClr>
              <a:buFontTx/>
              <a:buAutoNum type="arabicPeriod"/>
              <a:tabLst>
                <a:tab pos="464002" algn="l"/>
              </a:tabLst>
            </a:pPr>
            <a:r>
              <a:rPr lang="en-US" altLang="en-US" dirty="0">
                <a:ea typeface="Museo Sans 500"/>
              </a:rPr>
              <a:t>Goal - </a:t>
            </a:r>
            <a:r>
              <a:rPr lang="en-US" altLang="en-US" dirty="0">
                <a:latin typeface="Arial" panose="020B0604020202020204" pitchFamily="34" charset="0"/>
                <a:cs typeface="Arial" panose="020B0604020202020204" pitchFamily="34" charset="0"/>
              </a:rPr>
              <a:t>Consistent</a:t>
            </a:r>
          </a:p>
          <a:p>
            <a:pPr marL="464002" indent="-456301">
              <a:spcBef>
                <a:spcPts val="1592"/>
              </a:spcBef>
              <a:buClr>
                <a:srgbClr val="000000"/>
              </a:buClr>
              <a:buFontTx/>
              <a:buAutoNum type="arabicPeriod"/>
              <a:tabLst>
                <a:tab pos="464002" algn="l"/>
              </a:tabLst>
            </a:pPr>
            <a:r>
              <a:rPr lang="en-US" altLang="en-US" dirty="0">
                <a:ea typeface="Museo Sans 500"/>
              </a:rPr>
              <a:t>Goal - </a:t>
            </a:r>
            <a:r>
              <a:rPr lang="en-US" altLang="en-US" dirty="0">
                <a:latin typeface="Arial" panose="020B0604020202020204" pitchFamily="34" charset="0"/>
                <a:cs typeface="Arial" panose="020B0604020202020204" pitchFamily="34" charset="0"/>
              </a:rPr>
              <a:t>Transparent</a:t>
            </a:r>
          </a:p>
          <a:p>
            <a:pPr marL="464002" indent="-456301">
              <a:spcBef>
                <a:spcPts val="1592"/>
              </a:spcBef>
              <a:buClr>
                <a:srgbClr val="000000"/>
              </a:buClr>
              <a:buFontTx/>
              <a:buAutoNum type="arabicPeriod"/>
              <a:tabLst>
                <a:tab pos="464002" algn="l"/>
              </a:tabLst>
            </a:pPr>
            <a:r>
              <a:rPr lang="en-US" altLang="en-US" dirty="0">
                <a:ea typeface="Museo Sans 500"/>
              </a:rPr>
              <a:t>Goal - </a:t>
            </a:r>
            <a:r>
              <a:rPr lang="en-US" altLang="en-US" dirty="0">
                <a:latin typeface="Arial" panose="020B0604020202020204" pitchFamily="34" charset="0"/>
                <a:cs typeface="Arial" panose="020B0604020202020204" pitchFamily="34" charset="0"/>
              </a:rPr>
              <a:t>For </a:t>
            </a:r>
            <a:r>
              <a:rPr lang="en-US" altLang="en-US" i="1" dirty="0">
                <a:ea typeface="Museo Sans 500"/>
              </a:rPr>
              <a:t>all </a:t>
            </a:r>
            <a:r>
              <a:rPr lang="en-US" altLang="en-US" dirty="0">
                <a:latin typeface="Arial" panose="020B0604020202020204" pitchFamily="34" charset="0"/>
                <a:cs typeface="Arial" panose="020B0604020202020204" pitchFamily="34" charset="0"/>
              </a:rPr>
              <a:t>Research Managers</a:t>
            </a:r>
          </a:p>
          <a:p>
            <a:pPr marL="464002" indent="-456301">
              <a:spcBef>
                <a:spcPts val="1592"/>
              </a:spcBef>
              <a:buClr>
                <a:srgbClr val="000000"/>
              </a:buClr>
              <a:buFontTx/>
              <a:buAutoNum type="arabicPeriod"/>
              <a:tabLst>
                <a:tab pos="464002" algn="l"/>
              </a:tabLst>
            </a:pPr>
            <a:endParaRPr lang="en-US" altLang="en-US" dirty="0">
              <a:latin typeface="Arial" panose="020B0604020202020204" pitchFamily="34" charset="0"/>
              <a:cs typeface="Arial" panose="020B0604020202020204" pitchFamily="34" charset="0"/>
            </a:endParaRPr>
          </a:p>
          <a:p>
            <a:pPr marL="7701" indent="0">
              <a:spcBef>
                <a:spcPts val="1592"/>
              </a:spcBef>
              <a:buClr>
                <a:srgbClr val="000000"/>
              </a:buClr>
              <a:buNone/>
              <a:tabLst>
                <a:tab pos="464002" algn="l"/>
              </a:tabLst>
            </a:pPr>
            <a:endParaRPr lang="en-US" altLang="en-US" dirty="0">
              <a:latin typeface="Arial" panose="020B0604020202020204" pitchFamily="34" charset="0"/>
              <a:cs typeface="Arial" panose="020B0604020202020204" pitchFamily="34" charset="0"/>
            </a:endParaRPr>
          </a:p>
        </p:txBody>
      </p:sp>
      <p:pic>
        <p:nvPicPr>
          <p:cNvPr id="21526" name="Picture 21525" descr="An arrow hitting a bull's eye target">
            <a:extLst>
              <a:ext uri="{FF2B5EF4-FFF2-40B4-BE49-F238E27FC236}">
                <a16:creationId xmlns:a16="http://schemas.microsoft.com/office/drawing/2014/main" id="{D90758DB-2439-C0A4-F380-723472790971}"/>
              </a:ext>
            </a:extLst>
          </p:cNvPr>
          <p:cNvPicPr>
            <a:picLocks noChangeAspect="1"/>
          </p:cNvPicPr>
          <p:nvPr/>
        </p:nvPicPr>
        <p:blipFill>
          <a:blip r:embed="rId2"/>
          <a:srcRect t="17073" r="-1" b="17280"/>
          <a:stretch/>
        </p:blipFill>
        <p:spPr>
          <a:xfrm>
            <a:off x="20" y="2057400"/>
            <a:ext cx="7312859" cy="4800600"/>
          </a:xfrm>
          <a:prstGeom prst="rect">
            <a:avLst/>
          </a:prstGeom>
        </p:spPr>
      </p:pic>
      <p:pic>
        <p:nvPicPr>
          <p:cNvPr id="2" name="Picture 1">
            <a:extLst>
              <a:ext uri="{FF2B5EF4-FFF2-40B4-BE49-F238E27FC236}">
                <a16:creationId xmlns:a16="http://schemas.microsoft.com/office/drawing/2014/main" id="{359995FC-040E-78B6-EBC5-D7B07CC3E0AC}"/>
              </a:ext>
            </a:extLst>
          </p:cNvPr>
          <p:cNvPicPr>
            <a:picLocks noChangeAspect="1"/>
          </p:cNvPicPr>
          <p:nvPr/>
        </p:nvPicPr>
        <p:blipFill>
          <a:blip r:embed="rId3"/>
          <a:stretch>
            <a:fillRect/>
          </a:stretch>
        </p:blipFill>
        <p:spPr>
          <a:xfrm>
            <a:off x="8733264" y="4073298"/>
            <a:ext cx="2038350" cy="2238375"/>
          </a:xfrm>
          <a:prstGeom prst="rect">
            <a:avLst/>
          </a:prstGeom>
        </p:spPr>
      </p:pic>
    </p:spTree>
    <p:extLst>
      <p:ext uri="{BB962C8B-B14F-4D97-AF65-F5344CB8AC3E}">
        <p14:creationId xmlns:p14="http://schemas.microsoft.com/office/powerpoint/2010/main" val="2621272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object 2">
            <a:extLst>
              <a:ext uri="{FF2B5EF4-FFF2-40B4-BE49-F238E27FC236}">
                <a16:creationId xmlns:a16="http://schemas.microsoft.com/office/drawing/2014/main" id="{40437AD5-5CDD-BEB8-2C25-E72C5D6F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0"/>
            <a:ext cx="11801267" cy="685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CE7A97BB-4017-280A-539F-216150C28D0D}"/>
              </a:ext>
            </a:extLst>
          </p:cNvPr>
          <p:cNvSpPr txBox="1">
            <a:spLocks noGrp="1"/>
          </p:cNvSpPr>
          <p:nvPr>
            <p:ph type="title"/>
          </p:nvPr>
        </p:nvSpPr>
        <p:spPr>
          <a:xfrm>
            <a:off x="203591" y="149443"/>
            <a:ext cx="6986915" cy="624237"/>
          </a:xfrm>
        </p:spPr>
        <p:txBody>
          <a:bodyPr vert="horz" wrap="square" lIns="0" tIns="40604" rIns="0" bIns="0" rtlCol="0">
            <a:spAutoFit/>
          </a:bodyPr>
          <a:lstStyle/>
          <a:p>
            <a:pPr marL="70851" eaLnBrk="1" fontAlgn="auto" hangingPunct="1">
              <a:spcBef>
                <a:spcPts val="69"/>
              </a:spcBef>
              <a:spcAft>
                <a:spcPts val="0"/>
              </a:spcAft>
              <a:defRPr/>
            </a:pPr>
            <a:r>
              <a:rPr dirty="0"/>
              <a:t>Research</a:t>
            </a:r>
            <a:r>
              <a:rPr spc="-133" dirty="0"/>
              <a:t> </a:t>
            </a:r>
            <a:r>
              <a:rPr spc="-6" dirty="0"/>
              <a:t>Managers</a:t>
            </a:r>
          </a:p>
        </p:txBody>
      </p:sp>
      <p:sp>
        <p:nvSpPr>
          <p:cNvPr id="44036" name="object 4">
            <a:extLst>
              <a:ext uri="{FF2B5EF4-FFF2-40B4-BE49-F238E27FC236}">
                <a16:creationId xmlns:a16="http://schemas.microsoft.com/office/drawing/2014/main" id="{C20A9DFD-86C9-6251-26A0-7573CF35C04E}"/>
              </a:ext>
            </a:extLst>
          </p:cNvPr>
          <p:cNvSpPr txBox="1">
            <a:spLocks noChangeArrowheads="1"/>
          </p:cNvSpPr>
          <p:nvPr/>
        </p:nvSpPr>
        <p:spPr bwMode="auto">
          <a:xfrm>
            <a:off x="398970" y="3625383"/>
            <a:ext cx="2138071" cy="291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15368" rIns="0" bIns="0">
            <a:spAutoFit/>
          </a:bodyPr>
          <a:lstStyle>
            <a:lvl1pPr marL="1603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7229" defTabSz="554492" fontAlgn="base">
              <a:spcBef>
                <a:spcPts val="2486"/>
              </a:spcBef>
              <a:spcAft>
                <a:spcPct val="0"/>
              </a:spcAft>
            </a:pPr>
            <a:r>
              <a:rPr lang="en-US" altLang="en-US" sz="6852">
                <a:solidFill>
                  <a:srgbClr val="FFFFFF"/>
                </a:solidFill>
                <a:latin typeface="Gill Sans Nova Deco"/>
                <a:ea typeface="Gill Sans Nova Deco"/>
                <a:cs typeface="Gill Sans Nova Deco"/>
              </a:rPr>
              <a:t>RM1</a:t>
            </a:r>
            <a:endParaRPr lang="en-US" altLang="en-US" sz="6852">
              <a:solidFill>
                <a:srgbClr val="000000"/>
              </a:solidFill>
              <a:latin typeface="Gill Sans Nova Deco"/>
              <a:ea typeface="Gill Sans Nova Deco"/>
              <a:cs typeface="Gill Sans Nova Deco"/>
            </a:endParaRPr>
          </a:p>
          <a:p>
            <a:pPr marL="97229" defTabSz="554492" fontAlgn="base">
              <a:spcBef>
                <a:spcPts val="637"/>
              </a:spcBef>
              <a:spcAft>
                <a:spcPct val="0"/>
              </a:spcAft>
            </a:pPr>
            <a:r>
              <a:rPr lang="en-US" altLang="en-US" sz="1698" i="1">
                <a:solidFill>
                  <a:srgbClr val="000000"/>
                </a:solidFill>
                <a:latin typeface="Museo Sans 500"/>
                <a:ea typeface="Museo Sans 500"/>
                <a:cs typeface="Museo Sans 500"/>
              </a:rPr>
              <a:t>Research Manager 1:</a:t>
            </a:r>
            <a:endParaRPr lang="en-US" altLang="en-US" sz="1698">
              <a:solidFill>
                <a:srgbClr val="000000"/>
              </a:solidFill>
              <a:latin typeface="Museo Sans 500"/>
              <a:ea typeface="Museo Sans 500"/>
              <a:cs typeface="Museo Sans 500"/>
            </a:endParaRPr>
          </a:p>
          <a:p>
            <a:pPr marL="97229" defTabSz="554492" fontAlgn="base">
              <a:spcBef>
                <a:spcPts val="167"/>
              </a:spcBef>
              <a:spcAft>
                <a:spcPct val="0"/>
              </a:spcAft>
            </a:pPr>
            <a:r>
              <a:rPr lang="en-US" altLang="en-US" sz="2547">
                <a:solidFill>
                  <a:srgbClr val="4D439A"/>
                </a:solidFill>
                <a:latin typeface="Museo 500"/>
                <a:ea typeface="Museo 500"/>
                <a:cs typeface="Museo 500"/>
              </a:rPr>
              <a:t>First Stage Research Manager</a:t>
            </a:r>
            <a:endParaRPr lang="en-US" altLang="en-US" sz="2547">
              <a:solidFill>
                <a:srgbClr val="000000"/>
              </a:solidFill>
              <a:latin typeface="Museo 500"/>
              <a:ea typeface="Museo 500"/>
              <a:cs typeface="Museo 500"/>
            </a:endParaRPr>
          </a:p>
        </p:txBody>
      </p:sp>
      <p:sp>
        <p:nvSpPr>
          <p:cNvPr id="44037" name="object 5">
            <a:extLst>
              <a:ext uri="{FF2B5EF4-FFF2-40B4-BE49-F238E27FC236}">
                <a16:creationId xmlns:a16="http://schemas.microsoft.com/office/drawing/2014/main" id="{19693FB5-8918-948F-A7BD-FD9A882ECB11}"/>
              </a:ext>
            </a:extLst>
          </p:cNvPr>
          <p:cNvSpPr txBox="1">
            <a:spLocks noChangeArrowheads="1"/>
          </p:cNvSpPr>
          <p:nvPr/>
        </p:nvSpPr>
        <p:spPr bwMode="auto">
          <a:xfrm>
            <a:off x="3472748" y="2900499"/>
            <a:ext cx="2156362" cy="30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05088" rIns="0" bIns="0">
            <a:spAutoFit/>
          </a:bodyPr>
          <a:lstStyle>
            <a:lvl1pPr marL="1873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13594" defTabSz="554492" fontAlgn="base">
              <a:spcBef>
                <a:spcPts val="3191"/>
              </a:spcBef>
              <a:spcAft>
                <a:spcPct val="0"/>
              </a:spcAft>
            </a:pPr>
            <a:r>
              <a:rPr lang="en-US" altLang="en-US" sz="6852">
                <a:solidFill>
                  <a:srgbClr val="FFFFFF"/>
                </a:solidFill>
                <a:latin typeface="Gill Sans Nova Deco"/>
                <a:ea typeface="Gill Sans Nova Deco"/>
                <a:cs typeface="Gill Sans Nova Deco"/>
              </a:rPr>
              <a:t>RM2</a:t>
            </a:r>
            <a:endParaRPr lang="en-US" altLang="en-US" sz="6852">
              <a:solidFill>
                <a:srgbClr val="000000"/>
              </a:solidFill>
              <a:latin typeface="Gill Sans Nova Deco"/>
              <a:ea typeface="Gill Sans Nova Deco"/>
              <a:cs typeface="Gill Sans Nova Deco"/>
            </a:endParaRPr>
          </a:p>
          <a:p>
            <a:pPr marL="113594" defTabSz="554492" fontAlgn="base">
              <a:spcBef>
                <a:spcPts val="819"/>
              </a:spcBef>
              <a:spcAft>
                <a:spcPct val="0"/>
              </a:spcAft>
            </a:pPr>
            <a:r>
              <a:rPr lang="en-US" altLang="en-US" sz="1698" i="1">
                <a:solidFill>
                  <a:srgbClr val="000000"/>
                </a:solidFill>
                <a:latin typeface="Museo Sans 500"/>
                <a:ea typeface="Museo Sans 500"/>
                <a:cs typeface="Museo Sans 500"/>
              </a:rPr>
              <a:t>Research Manager 2:</a:t>
            </a:r>
            <a:endParaRPr lang="en-US" altLang="en-US" sz="1698">
              <a:solidFill>
                <a:srgbClr val="000000"/>
              </a:solidFill>
              <a:latin typeface="Museo Sans 500"/>
              <a:ea typeface="Museo Sans 500"/>
              <a:cs typeface="Museo Sans 500"/>
            </a:endParaRPr>
          </a:p>
          <a:p>
            <a:pPr marL="113594" defTabSz="554492" fontAlgn="base">
              <a:spcBef>
                <a:spcPts val="167"/>
              </a:spcBef>
              <a:spcAft>
                <a:spcPct val="0"/>
              </a:spcAft>
            </a:pPr>
            <a:r>
              <a:rPr lang="en-US" altLang="en-US" sz="2547">
                <a:solidFill>
                  <a:srgbClr val="4D439A"/>
                </a:solidFill>
                <a:latin typeface="Museo 500"/>
                <a:ea typeface="Museo 500"/>
                <a:cs typeface="Museo 500"/>
              </a:rPr>
              <a:t>Recognised Research Manager</a:t>
            </a:r>
            <a:endParaRPr lang="en-US" altLang="en-US" sz="2547">
              <a:solidFill>
                <a:srgbClr val="000000"/>
              </a:solidFill>
              <a:latin typeface="Museo 500"/>
              <a:ea typeface="Museo 500"/>
              <a:cs typeface="Museo 500"/>
            </a:endParaRPr>
          </a:p>
        </p:txBody>
      </p:sp>
      <p:sp>
        <p:nvSpPr>
          <p:cNvPr id="44038" name="object 6">
            <a:extLst>
              <a:ext uri="{FF2B5EF4-FFF2-40B4-BE49-F238E27FC236}">
                <a16:creationId xmlns:a16="http://schemas.microsoft.com/office/drawing/2014/main" id="{AFC40142-9E06-8EA4-914F-447964E87F0C}"/>
              </a:ext>
            </a:extLst>
          </p:cNvPr>
          <p:cNvSpPr txBox="1">
            <a:spLocks noChangeArrowheads="1"/>
          </p:cNvSpPr>
          <p:nvPr/>
        </p:nvSpPr>
        <p:spPr bwMode="auto">
          <a:xfrm>
            <a:off x="6585995" y="2521210"/>
            <a:ext cx="2155399" cy="271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9032" rIns="0" bIns="0">
            <a:spAutoFit/>
          </a:bodyPr>
          <a:lstStyle>
            <a:lvl1pPr marL="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11669" defTabSz="554492" fontAlgn="base">
              <a:spcBef>
                <a:spcPts val="1251"/>
              </a:spcBef>
              <a:spcAft>
                <a:spcPct val="0"/>
              </a:spcAft>
            </a:pPr>
            <a:r>
              <a:rPr lang="en-US" altLang="en-US" sz="6852">
                <a:solidFill>
                  <a:srgbClr val="FFFFFF"/>
                </a:solidFill>
                <a:latin typeface="Gill Sans Nova Deco"/>
                <a:ea typeface="Gill Sans Nova Deco"/>
                <a:cs typeface="Gill Sans Nova Deco"/>
              </a:rPr>
              <a:t>RM3</a:t>
            </a:r>
            <a:endParaRPr lang="en-US" altLang="en-US" sz="6852">
              <a:solidFill>
                <a:srgbClr val="000000"/>
              </a:solidFill>
              <a:latin typeface="Gill Sans Nova Deco"/>
              <a:ea typeface="Gill Sans Nova Deco"/>
              <a:cs typeface="Gill Sans Nova Deco"/>
            </a:endParaRPr>
          </a:p>
          <a:p>
            <a:pPr marL="111669" defTabSz="554492" fontAlgn="base">
              <a:spcBef>
                <a:spcPts val="326"/>
              </a:spcBef>
              <a:spcAft>
                <a:spcPct val="0"/>
              </a:spcAft>
            </a:pPr>
            <a:r>
              <a:rPr lang="en-US" altLang="en-US" sz="1698" i="1">
                <a:solidFill>
                  <a:srgbClr val="000000"/>
                </a:solidFill>
                <a:latin typeface="Museo Sans 500"/>
                <a:ea typeface="Museo Sans 500"/>
                <a:cs typeface="Museo Sans 500"/>
              </a:rPr>
              <a:t>Research Manager 3:</a:t>
            </a:r>
            <a:endParaRPr lang="en-US" altLang="en-US" sz="1698">
              <a:solidFill>
                <a:srgbClr val="000000"/>
              </a:solidFill>
              <a:latin typeface="Museo Sans 500"/>
              <a:ea typeface="Museo Sans 500"/>
              <a:cs typeface="Museo Sans 500"/>
            </a:endParaRPr>
          </a:p>
          <a:p>
            <a:pPr marL="111669" defTabSz="554492" fontAlgn="base">
              <a:spcBef>
                <a:spcPts val="167"/>
              </a:spcBef>
              <a:spcAft>
                <a:spcPct val="0"/>
              </a:spcAft>
            </a:pPr>
            <a:r>
              <a:rPr lang="en-US" altLang="en-US" sz="2547">
                <a:solidFill>
                  <a:srgbClr val="4D439A"/>
                </a:solidFill>
                <a:latin typeface="Museo 500"/>
                <a:ea typeface="Museo 500"/>
                <a:cs typeface="Museo 500"/>
              </a:rPr>
              <a:t>Established Research Manager</a:t>
            </a:r>
            <a:endParaRPr lang="en-US" altLang="en-US" sz="2547">
              <a:solidFill>
                <a:srgbClr val="000000"/>
              </a:solidFill>
              <a:latin typeface="Museo 500"/>
              <a:ea typeface="Museo 500"/>
              <a:cs typeface="Museo 500"/>
            </a:endParaRPr>
          </a:p>
        </p:txBody>
      </p:sp>
      <p:sp>
        <p:nvSpPr>
          <p:cNvPr id="44039" name="object 7">
            <a:extLst>
              <a:ext uri="{FF2B5EF4-FFF2-40B4-BE49-F238E27FC236}">
                <a16:creationId xmlns:a16="http://schemas.microsoft.com/office/drawing/2014/main" id="{E33774E1-F224-92FF-0680-26C339F4CEFC}"/>
              </a:ext>
            </a:extLst>
          </p:cNvPr>
          <p:cNvSpPr txBox="1">
            <a:spLocks noChangeArrowheads="1"/>
          </p:cNvSpPr>
          <p:nvPr/>
        </p:nvSpPr>
        <p:spPr bwMode="auto">
          <a:xfrm>
            <a:off x="9695392" y="1770335"/>
            <a:ext cx="2165025" cy="28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9160" rIns="0" bIns="0">
            <a:spAutoFit/>
          </a:bodyPr>
          <a:lstStyle>
            <a:lvl1pPr marL="1190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2200" defTabSz="554492" fontAlgn="base">
              <a:spcBef>
                <a:spcPts val="2122"/>
              </a:spcBef>
              <a:spcAft>
                <a:spcPct val="0"/>
              </a:spcAft>
            </a:pPr>
            <a:r>
              <a:rPr lang="en-US" altLang="en-US" sz="6852">
                <a:solidFill>
                  <a:srgbClr val="FFFFFF"/>
                </a:solidFill>
                <a:latin typeface="Gill Sans Nova Deco"/>
                <a:ea typeface="Gill Sans Nova Deco"/>
                <a:cs typeface="Gill Sans Nova Deco"/>
              </a:rPr>
              <a:t>RM4</a:t>
            </a:r>
            <a:endParaRPr lang="en-US" altLang="en-US" sz="6852">
              <a:solidFill>
                <a:srgbClr val="000000"/>
              </a:solidFill>
              <a:latin typeface="Gill Sans Nova Deco"/>
              <a:ea typeface="Gill Sans Nova Deco"/>
              <a:cs typeface="Gill Sans Nova Deco"/>
            </a:endParaRPr>
          </a:p>
          <a:p>
            <a:pPr marL="72200" defTabSz="554492" fontAlgn="base">
              <a:spcBef>
                <a:spcPts val="546"/>
              </a:spcBef>
              <a:spcAft>
                <a:spcPct val="0"/>
              </a:spcAft>
            </a:pPr>
            <a:r>
              <a:rPr lang="en-US" altLang="en-US" sz="1698" i="1">
                <a:solidFill>
                  <a:srgbClr val="000000"/>
                </a:solidFill>
                <a:latin typeface="Museo Sans 500"/>
                <a:ea typeface="Museo Sans 500"/>
                <a:cs typeface="Museo Sans 500"/>
              </a:rPr>
              <a:t>Research Manager 4:</a:t>
            </a:r>
            <a:endParaRPr lang="en-US" altLang="en-US" sz="1698">
              <a:solidFill>
                <a:srgbClr val="000000"/>
              </a:solidFill>
              <a:latin typeface="Museo Sans 500"/>
              <a:ea typeface="Museo Sans 500"/>
              <a:cs typeface="Museo Sans 500"/>
            </a:endParaRPr>
          </a:p>
          <a:p>
            <a:pPr marL="72200" defTabSz="554492" fontAlgn="base">
              <a:spcBef>
                <a:spcPts val="167"/>
              </a:spcBef>
              <a:spcAft>
                <a:spcPct val="0"/>
              </a:spcAft>
            </a:pPr>
            <a:r>
              <a:rPr lang="en-US" altLang="en-US" sz="2547">
                <a:solidFill>
                  <a:srgbClr val="4D439A"/>
                </a:solidFill>
                <a:latin typeface="Museo 500"/>
                <a:ea typeface="Museo 500"/>
                <a:cs typeface="Museo 500"/>
              </a:rPr>
              <a:t>Senior Stage Research Manager</a:t>
            </a:r>
            <a:endParaRPr lang="en-US" altLang="en-US" sz="2547">
              <a:solidFill>
                <a:srgbClr val="000000"/>
              </a:solidFill>
              <a:latin typeface="Museo 500"/>
              <a:ea typeface="Museo 500"/>
              <a:cs typeface="Museo 500"/>
            </a:endParaRPr>
          </a:p>
        </p:txBody>
      </p:sp>
      <p:sp>
        <p:nvSpPr>
          <p:cNvPr id="4" name="Oval 3">
            <a:extLst>
              <a:ext uri="{FF2B5EF4-FFF2-40B4-BE49-F238E27FC236}">
                <a16:creationId xmlns:a16="http://schemas.microsoft.com/office/drawing/2014/main" id="{0CE7FDAB-77E7-39FD-9BB2-42B51C7400B9}"/>
              </a:ext>
            </a:extLst>
          </p:cNvPr>
          <p:cNvSpPr/>
          <p:nvPr/>
        </p:nvSpPr>
        <p:spPr>
          <a:xfrm>
            <a:off x="0" y="2775857"/>
            <a:ext cx="3298371" cy="4201886"/>
          </a:xfrm>
          <a:prstGeom prst="ellipse">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IE"/>
          </a:p>
        </p:txBody>
      </p:sp>
    </p:spTree>
    <p:extLst>
      <p:ext uri="{BB962C8B-B14F-4D97-AF65-F5344CB8AC3E}">
        <p14:creationId xmlns:p14="http://schemas.microsoft.com/office/powerpoint/2010/main" val="39902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E9CC2-BA24-47CD-AE5E-A6BB2A46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40EA77-E10C-4170-BBB0-CE0419050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769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B5E4CD-D48B-4BA2-A183-C7F932AA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82830"/>
            <a:ext cx="40386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ECACD-F883-6234-C050-69D091EA6EE2}"/>
              </a:ext>
            </a:extLst>
          </p:cNvPr>
          <p:cNvSpPr>
            <a:spLocks noGrp="1"/>
          </p:cNvSpPr>
          <p:nvPr>
            <p:ph type="title"/>
          </p:nvPr>
        </p:nvSpPr>
        <p:spPr>
          <a:xfrm>
            <a:off x="800101" y="2057400"/>
            <a:ext cx="2630854" cy="2647462"/>
          </a:xfrm>
        </p:spPr>
        <p:txBody>
          <a:bodyPr anchor="t">
            <a:normAutofit/>
          </a:bodyPr>
          <a:lstStyle/>
          <a:p>
            <a:r>
              <a:rPr lang="en-IE" dirty="0"/>
              <a:t>Important to note!!!!</a:t>
            </a:r>
          </a:p>
        </p:txBody>
      </p:sp>
      <p:sp>
        <p:nvSpPr>
          <p:cNvPr id="3" name="Content Placeholder 2">
            <a:extLst>
              <a:ext uri="{FF2B5EF4-FFF2-40B4-BE49-F238E27FC236}">
                <a16:creationId xmlns:a16="http://schemas.microsoft.com/office/drawing/2014/main" id="{8CF7E68B-2BA2-02BF-75BC-BF77B57D0D4D}"/>
              </a:ext>
            </a:extLst>
          </p:cNvPr>
          <p:cNvSpPr>
            <a:spLocks noGrp="1"/>
          </p:cNvSpPr>
          <p:nvPr>
            <p:ph idx="1"/>
          </p:nvPr>
        </p:nvSpPr>
        <p:spPr>
          <a:xfrm>
            <a:off x="6477001" y="1250462"/>
            <a:ext cx="4914899" cy="4921737"/>
          </a:xfrm>
        </p:spPr>
        <p:txBody>
          <a:bodyPr>
            <a:normAutofit/>
          </a:bodyPr>
          <a:lstStyle/>
          <a:p>
            <a:pPr marL="0" indent="0" algn="just">
              <a:buNone/>
            </a:pPr>
            <a:r>
              <a:rPr lang="en-US" sz="3200" b="1" dirty="0"/>
              <a:t>The European Career Framework for Research Managers (RM 1 to RM 4) is a progression model framework and operates independently of the European Competency Framework RM Comp. </a:t>
            </a:r>
          </a:p>
          <a:p>
            <a:endParaRPr lang="en-IE" dirty="0"/>
          </a:p>
        </p:txBody>
      </p:sp>
    </p:spTree>
    <p:extLst>
      <p:ext uri="{BB962C8B-B14F-4D97-AF65-F5344CB8AC3E}">
        <p14:creationId xmlns:p14="http://schemas.microsoft.com/office/powerpoint/2010/main" val="81928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A821F-1E06-79EB-0E16-8D5CA3CB1696}"/>
              </a:ext>
            </a:extLst>
          </p:cNvPr>
          <p:cNvPicPr>
            <a:picLocks noChangeAspect="1"/>
          </p:cNvPicPr>
          <p:nvPr/>
        </p:nvPicPr>
        <p:blipFill>
          <a:blip r:embed="rId2"/>
          <a:stretch>
            <a:fillRect/>
          </a:stretch>
        </p:blipFill>
        <p:spPr>
          <a:xfrm>
            <a:off x="6368943" y="166782"/>
            <a:ext cx="5688000" cy="6524436"/>
          </a:xfrm>
          <a:prstGeom prst="rect">
            <a:avLst/>
          </a:prstGeom>
        </p:spPr>
      </p:pic>
      <p:sp>
        <p:nvSpPr>
          <p:cNvPr id="4" name="Title 3">
            <a:extLst>
              <a:ext uri="{FF2B5EF4-FFF2-40B4-BE49-F238E27FC236}">
                <a16:creationId xmlns:a16="http://schemas.microsoft.com/office/drawing/2014/main" id="{6202CFF8-B981-29DC-CB48-D5E98EA2E3FF}"/>
              </a:ext>
            </a:extLst>
          </p:cNvPr>
          <p:cNvSpPr>
            <a:spLocks noGrp="1"/>
          </p:cNvSpPr>
          <p:nvPr>
            <p:ph type="title"/>
          </p:nvPr>
        </p:nvSpPr>
        <p:spPr>
          <a:xfrm>
            <a:off x="331800" y="457200"/>
            <a:ext cx="5688000" cy="1600200"/>
          </a:xfrm>
        </p:spPr>
        <p:txBody>
          <a:bodyPr>
            <a:normAutofit/>
          </a:bodyPr>
          <a:lstStyle/>
          <a:p>
            <a:r>
              <a:rPr lang="en-GB" b="1" dirty="0">
                <a:solidFill>
                  <a:srgbClr val="7030A0"/>
                </a:solidFill>
              </a:rPr>
              <a:t>The European Competence Framework for Research Managers</a:t>
            </a:r>
            <a:endParaRPr lang="en-IE" b="1" dirty="0">
              <a:solidFill>
                <a:srgbClr val="7030A0"/>
              </a:solidFill>
            </a:endParaRPr>
          </a:p>
        </p:txBody>
      </p:sp>
      <p:sp>
        <p:nvSpPr>
          <p:cNvPr id="6" name="Text Placeholder 5">
            <a:extLst>
              <a:ext uri="{FF2B5EF4-FFF2-40B4-BE49-F238E27FC236}">
                <a16:creationId xmlns:a16="http://schemas.microsoft.com/office/drawing/2014/main" id="{5C783928-6783-399C-F167-2F597D952B65}"/>
              </a:ext>
            </a:extLst>
          </p:cNvPr>
          <p:cNvSpPr>
            <a:spLocks noGrp="1"/>
          </p:cNvSpPr>
          <p:nvPr>
            <p:ph type="body" sz="half" idx="2"/>
          </p:nvPr>
        </p:nvSpPr>
        <p:spPr>
          <a:xfrm>
            <a:off x="331800" y="2057399"/>
            <a:ext cx="5688000" cy="4463143"/>
          </a:xfrm>
          <a:solidFill>
            <a:schemeClr val="bg2">
              <a:lumMod val="90000"/>
            </a:schemeClr>
          </a:solidFill>
          <a:ln>
            <a:solidFill>
              <a:schemeClr val="bg2">
                <a:lumMod val="90000"/>
              </a:schemeClr>
            </a:solidFill>
          </a:ln>
        </p:spPr>
        <p:txBody>
          <a:bodyPr>
            <a:normAutofit lnSpcReduction="10000"/>
          </a:bodyPr>
          <a:lstStyle/>
          <a:p>
            <a:r>
              <a:rPr lang="en-GB" i="1" dirty="0">
                <a:solidFill>
                  <a:srgbClr val="7030A0"/>
                </a:solidFill>
              </a:rPr>
              <a:t>It’s for: </a:t>
            </a:r>
          </a:p>
          <a:p>
            <a:r>
              <a:rPr lang="en-GB" sz="2400" b="1" dirty="0"/>
              <a:t>Research Managers (Individuals): </a:t>
            </a:r>
            <a:r>
              <a:rPr lang="en-GB" sz="2400" dirty="0"/>
              <a:t>Whether early-career or advanced, RM Comp helps identify career paths, skill gaps and training needs. </a:t>
            </a:r>
          </a:p>
          <a:p>
            <a:r>
              <a:rPr lang="en-GB" sz="2400" b="1" dirty="0"/>
              <a:t>Institutions: </a:t>
            </a:r>
            <a:r>
              <a:rPr lang="en-GB" sz="2400" dirty="0"/>
              <a:t>Public and private research-performing organisations employing research managers, aiming to standardise practices and enable staff development. </a:t>
            </a:r>
          </a:p>
          <a:p>
            <a:r>
              <a:rPr lang="en-GB" sz="2400" b="1" dirty="0"/>
              <a:t>Research Funding Bodies and Policy advisors: </a:t>
            </a:r>
            <a:r>
              <a:rPr lang="en-GB" sz="2400" dirty="0"/>
              <a:t>Ensures consistency of funding policies, promotes capacity building and facilitates collaboration across sectors.</a:t>
            </a:r>
            <a:endParaRPr lang="en-IE" sz="2400" dirty="0"/>
          </a:p>
        </p:txBody>
      </p:sp>
    </p:spTree>
    <p:extLst>
      <p:ext uri="{BB962C8B-B14F-4D97-AF65-F5344CB8AC3E}">
        <p14:creationId xmlns:p14="http://schemas.microsoft.com/office/powerpoint/2010/main" val="15445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91496-1197-3995-C3F4-BF280CDE5B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74136C-F189-6AF6-E6A3-A8A496A83AA5}"/>
              </a:ext>
            </a:extLst>
          </p:cNvPr>
          <p:cNvSpPr>
            <a:spLocks noGrp="1"/>
          </p:cNvSpPr>
          <p:nvPr>
            <p:ph type="title"/>
          </p:nvPr>
        </p:nvSpPr>
        <p:spPr>
          <a:xfrm>
            <a:off x="0" y="0"/>
            <a:ext cx="5688000" cy="685800"/>
          </a:xfrm>
        </p:spPr>
        <p:txBody>
          <a:bodyPr>
            <a:normAutofit/>
          </a:bodyPr>
          <a:lstStyle/>
          <a:p>
            <a:r>
              <a:rPr lang="en-GB" b="1" dirty="0">
                <a:solidFill>
                  <a:srgbClr val="7030A0"/>
                </a:solidFill>
              </a:rPr>
              <a:t>How to Use RM Comp?</a:t>
            </a:r>
            <a:endParaRPr lang="en-IE" b="1" dirty="0">
              <a:solidFill>
                <a:srgbClr val="7030A0"/>
              </a:solidFill>
            </a:endParaRPr>
          </a:p>
        </p:txBody>
      </p:sp>
      <p:sp>
        <p:nvSpPr>
          <p:cNvPr id="6" name="Text Placeholder 5">
            <a:extLst>
              <a:ext uri="{FF2B5EF4-FFF2-40B4-BE49-F238E27FC236}">
                <a16:creationId xmlns:a16="http://schemas.microsoft.com/office/drawing/2014/main" id="{5F14DC92-5E8B-0B93-C0FF-F9084C953026}"/>
              </a:ext>
            </a:extLst>
          </p:cNvPr>
          <p:cNvSpPr>
            <a:spLocks noGrp="1"/>
          </p:cNvSpPr>
          <p:nvPr>
            <p:ph type="body" sz="half" idx="2"/>
          </p:nvPr>
        </p:nvSpPr>
        <p:spPr>
          <a:xfrm>
            <a:off x="135057" y="1709058"/>
            <a:ext cx="12056943" cy="5061857"/>
          </a:xfrm>
          <a:solidFill>
            <a:schemeClr val="bg2">
              <a:lumMod val="90000"/>
            </a:schemeClr>
          </a:solidFill>
          <a:ln>
            <a:solidFill>
              <a:schemeClr val="bg2">
                <a:lumMod val="90000"/>
              </a:schemeClr>
            </a:solidFill>
          </a:ln>
        </p:spPr>
        <p:txBody>
          <a:bodyPr>
            <a:normAutofit/>
          </a:bodyPr>
          <a:lstStyle/>
          <a:p>
            <a:r>
              <a:rPr lang="en-GB" sz="1800" b="1" i="1" dirty="0">
                <a:solidFill>
                  <a:srgbClr val="7030A0"/>
                </a:solidFill>
              </a:rPr>
              <a:t>Individual Research Managers: </a:t>
            </a:r>
          </a:p>
          <a:p>
            <a:r>
              <a:rPr lang="en-GB" sz="1800" b="1" dirty="0"/>
              <a:t>Self-Assessment: </a:t>
            </a:r>
            <a:r>
              <a:rPr lang="en-GB" sz="1800" dirty="0"/>
              <a:t>Identify your current skills and areas for improvement using the RM Comp framework.</a:t>
            </a:r>
          </a:p>
          <a:p>
            <a:r>
              <a:rPr lang="en-GB" sz="1800" b="1" dirty="0"/>
              <a:t>Professional Development: </a:t>
            </a:r>
            <a:r>
              <a:rPr lang="en-GB" sz="1800" dirty="0"/>
              <a:t>Use the outlined competencies to plan training or mentorship opportunities.</a:t>
            </a:r>
          </a:p>
          <a:p>
            <a:r>
              <a:rPr lang="en-GB" sz="1800" b="1" dirty="0"/>
              <a:t>Daily Application: </a:t>
            </a:r>
            <a:r>
              <a:rPr lang="en-GB" sz="1800" dirty="0"/>
              <a:t>Align your work practices with RM Comp standards to improve efficiency and collaboration.</a:t>
            </a:r>
          </a:p>
          <a:p>
            <a:r>
              <a:rPr lang="en-GB" sz="1800" b="1" i="1" dirty="0">
                <a:solidFill>
                  <a:srgbClr val="7030A0"/>
                </a:solidFill>
              </a:rPr>
              <a:t>Research Performing Organisations and Industry:</a:t>
            </a:r>
          </a:p>
          <a:p>
            <a:r>
              <a:rPr lang="en-GB" sz="1800" b="1" dirty="0"/>
              <a:t>Integrate RM Comp into Policies: </a:t>
            </a:r>
            <a:r>
              <a:rPr lang="en-GB" sz="1800" dirty="0"/>
              <a:t>Embed it in hiring processes (e.g., job specifications), training programs, and performance reviews.</a:t>
            </a:r>
          </a:p>
          <a:p>
            <a:pPr algn="l"/>
            <a:r>
              <a:rPr lang="en-GB" sz="1800" b="1" dirty="0"/>
              <a:t>Enable Staff Development: </a:t>
            </a:r>
            <a:r>
              <a:rPr lang="en-GB" sz="1800" dirty="0"/>
              <a:t>Provide RM Comp-aligned resources, platforms, and budgets (where possible) for professional growth.</a:t>
            </a:r>
          </a:p>
          <a:p>
            <a:pPr algn="l"/>
            <a:r>
              <a:rPr lang="en-GB" sz="1800" b="1" dirty="0"/>
              <a:t>Monitor Impact: </a:t>
            </a:r>
            <a:r>
              <a:rPr lang="en-GB" sz="1800" dirty="0"/>
              <a:t>Use RM Comp to track the effectiveness of research management practices and identify gaps. </a:t>
            </a:r>
          </a:p>
          <a:p>
            <a:r>
              <a:rPr lang="en-GB" sz="1800" b="1" i="1" dirty="0">
                <a:solidFill>
                  <a:srgbClr val="7030A0"/>
                </a:solidFill>
              </a:rPr>
              <a:t>Funding Agencies and Policy Advisors:</a:t>
            </a:r>
          </a:p>
          <a:p>
            <a:r>
              <a:rPr lang="en-GB" sz="1800" b="1" dirty="0"/>
              <a:t>Set Standards: </a:t>
            </a:r>
            <a:r>
              <a:rPr lang="en-GB" sz="1800" dirty="0"/>
              <a:t>Use RM Comp competencies as criteria for funding applications and evaluations.</a:t>
            </a:r>
          </a:p>
          <a:p>
            <a:r>
              <a:rPr lang="en-GB" sz="1800" b="1" dirty="0"/>
              <a:t>Promote Capacity Building: </a:t>
            </a:r>
            <a:r>
              <a:rPr lang="en-GB" sz="1800" dirty="0"/>
              <a:t>Fund training programs and conferences focused on RM Comp skills.</a:t>
            </a:r>
          </a:p>
          <a:p>
            <a:r>
              <a:rPr lang="en-GB" sz="1800" b="1" dirty="0"/>
              <a:t>Facilitate Collaboration: </a:t>
            </a:r>
            <a:r>
              <a:rPr lang="en-GB" sz="1800" dirty="0"/>
              <a:t>Work with institutions to develop RM Comp-aligned policies and share best practices.</a:t>
            </a:r>
          </a:p>
        </p:txBody>
      </p:sp>
      <p:pic>
        <p:nvPicPr>
          <p:cNvPr id="3" name="Picture 2">
            <a:hlinkClick r:id="rId2"/>
            <a:extLst>
              <a:ext uri="{FF2B5EF4-FFF2-40B4-BE49-F238E27FC236}">
                <a16:creationId xmlns:a16="http://schemas.microsoft.com/office/drawing/2014/main" id="{E91BE3D1-0C9A-9B58-6C60-F58C45A73604}"/>
              </a:ext>
            </a:extLst>
          </p:cNvPr>
          <p:cNvPicPr>
            <a:picLocks noChangeAspect="1"/>
          </p:cNvPicPr>
          <p:nvPr/>
        </p:nvPicPr>
        <p:blipFill>
          <a:blip r:embed="rId3"/>
          <a:srcRect l="29267" t="32148" r="29586" b="29311"/>
          <a:stretch/>
        </p:blipFill>
        <p:spPr>
          <a:xfrm>
            <a:off x="9892098" y="0"/>
            <a:ext cx="2299902" cy="2471057"/>
          </a:xfrm>
          <a:prstGeom prst="rect">
            <a:avLst/>
          </a:prstGeom>
        </p:spPr>
      </p:pic>
    </p:spTree>
    <p:extLst>
      <p:ext uri="{BB962C8B-B14F-4D97-AF65-F5344CB8AC3E}">
        <p14:creationId xmlns:p14="http://schemas.microsoft.com/office/powerpoint/2010/main" val="401578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116D91-FC5A-FE75-CFA9-F479FEEF422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70EEE8-3397-662D-6ECB-BBA9853EB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F676D-D93C-394B-A1D8-4E3C17A93D70}"/>
              </a:ext>
            </a:extLst>
          </p:cNvPr>
          <p:cNvSpPr>
            <a:spLocks noGrp="1"/>
          </p:cNvSpPr>
          <p:nvPr>
            <p:ph type="title"/>
          </p:nvPr>
        </p:nvSpPr>
        <p:spPr>
          <a:xfrm>
            <a:off x="1136398" y="609600"/>
            <a:ext cx="5427525" cy="1097820"/>
          </a:xfrm>
        </p:spPr>
        <p:txBody>
          <a:bodyPr vert="horz" lIns="91440" tIns="45720" rIns="91440" bIns="45720" rtlCol="0" anchor="b">
            <a:normAutofit fontScale="90000"/>
          </a:bodyPr>
          <a:lstStyle/>
          <a:p>
            <a:pPr marL="0" indent="0">
              <a:buNone/>
            </a:pPr>
            <a:r>
              <a:rPr lang="en-GB" sz="4000" b="1" dirty="0">
                <a:solidFill>
                  <a:srgbClr val="002060"/>
                </a:solidFill>
              </a:rPr>
              <a:t>Professional Development Tool-Kit</a:t>
            </a:r>
            <a:endParaRPr lang="en-IE" sz="4000" b="1" dirty="0">
              <a:solidFill>
                <a:srgbClr val="002060"/>
              </a:solidFill>
            </a:endParaRPr>
          </a:p>
        </p:txBody>
      </p:sp>
      <p:sp>
        <p:nvSpPr>
          <p:cNvPr id="4" name="Text Placeholder 3">
            <a:extLst>
              <a:ext uri="{FF2B5EF4-FFF2-40B4-BE49-F238E27FC236}">
                <a16:creationId xmlns:a16="http://schemas.microsoft.com/office/drawing/2014/main" id="{21DF8E02-4BE9-0293-77B5-C131D87FC6E7}"/>
              </a:ext>
            </a:extLst>
          </p:cNvPr>
          <p:cNvSpPr>
            <a:spLocks noGrp="1"/>
          </p:cNvSpPr>
          <p:nvPr>
            <p:ph type="body" sz="half" idx="2"/>
          </p:nvPr>
        </p:nvSpPr>
        <p:spPr>
          <a:xfrm>
            <a:off x="1136398" y="1937657"/>
            <a:ext cx="5427526" cy="3614057"/>
          </a:xfrm>
        </p:spPr>
        <p:txBody>
          <a:bodyPr vert="horz" lIns="91440" tIns="45720" rIns="91440" bIns="45720" rtlCol="0" anchor="t">
            <a:noAutofit/>
          </a:bodyPr>
          <a:lstStyle/>
          <a:p>
            <a:pPr marL="342900" indent="-342900">
              <a:buFont typeface="Arial" panose="020B0604020202020204" pitchFamily="34" charset="0"/>
              <a:buChar char="•"/>
            </a:pPr>
            <a:r>
              <a:rPr lang="en-GB" sz="2000" dirty="0">
                <a:solidFill>
                  <a:srgbClr val="FFC000"/>
                </a:solidFill>
              </a:rPr>
              <a:t>Free Downloadable Tool-kit on CARDEA Hub</a:t>
            </a:r>
          </a:p>
          <a:p>
            <a:pPr marL="342900" indent="-342900">
              <a:buFont typeface="Arial" panose="020B0604020202020204" pitchFamily="34" charset="0"/>
              <a:buChar char="•"/>
            </a:pPr>
            <a:r>
              <a:rPr lang="en-GB" sz="2000" dirty="0">
                <a:solidFill>
                  <a:srgbClr val="002060"/>
                </a:solidFill>
              </a:rPr>
              <a:t>Knowledge, Skills, Abilities (KSA) Self-Assessment Tool: </a:t>
            </a:r>
          </a:p>
          <a:p>
            <a:pPr marL="342900" indent="-342900">
              <a:buFont typeface="Arial" panose="020B0604020202020204" pitchFamily="34" charset="0"/>
              <a:buChar char="•"/>
            </a:pPr>
            <a:r>
              <a:rPr lang="en-GB" sz="2000" dirty="0">
                <a:solidFill>
                  <a:srgbClr val="002060"/>
                </a:solidFill>
              </a:rPr>
              <a:t>Training Needs Analysis—Guided Assessment Tool</a:t>
            </a:r>
          </a:p>
          <a:p>
            <a:pPr marL="342900" indent="-342900">
              <a:buFont typeface="Arial" panose="020B0604020202020204" pitchFamily="34" charset="0"/>
              <a:buChar char="•"/>
            </a:pPr>
            <a:r>
              <a:rPr lang="en-GB" sz="2000" dirty="0">
                <a:solidFill>
                  <a:srgbClr val="002060"/>
                </a:solidFill>
              </a:rPr>
              <a:t>Professional Development Plan for RMs – Template</a:t>
            </a:r>
          </a:p>
          <a:p>
            <a:pPr marL="342900" indent="-342900">
              <a:buFont typeface="Arial" panose="020B0604020202020204" pitchFamily="34" charset="0"/>
              <a:buChar char="•"/>
            </a:pPr>
            <a:r>
              <a:rPr lang="en-GB" sz="2000" dirty="0">
                <a:solidFill>
                  <a:srgbClr val="002060"/>
                </a:solidFill>
              </a:rPr>
              <a:t>Mentoring workbook </a:t>
            </a:r>
          </a:p>
          <a:p>
            <a:pPr marL="342900" indent="-342900">
              <a:buFont typeface="Arial" panose="020B0604020202020204" pitchFamily="34" charset="0"/>
              <a:buChar char="•"/>
            </a:pPr>
            <a:r>
              <a:rPr lang="en-GB" sz="2000" dirty="0">
                <a:solidFill>
                  <a:srgbClr val="002060"/>
                </a:solidFill>
              </a:rPr>
              <a:t>Reflective Toolkit</a:t>
            </a:r>
          </a:p>
        </p:txBody>
      </p:sp>
      <p:sp>
        <p:nvSpPr>
          <p:cNvPr id="13" name="Rectangle 12">
            <a:extLst>
              <a:ext uri="{FF2B5EF4-FFF2-40B4-BE49-F238E27FC236}">
                <a16:creationId xmlns:a16="http://schemas.microsoft.com/office/drawing/2014/main" id="{3B7AE9C7-4381-E81D-FEC5-CA332902C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D28D28-3CB3-DEFE-64B1-48EF24B45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BBC23B41-5502-F5EC-A6E5-3F9CFB79B5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55961" y="326571"/>
            <a:ext cx="4644000" cy="5573485"/>
          </a:xfrm>
        </p:spPr>
      </p:pic>
    </p:spTree>
    <p:extLst>
      <p:ext uri="{BB962C8B-B14F-4D97-AF65-F5344CB8AC3E}">
        <p14:creationId xmlns:p14="http://schemas.microsoft.com/office/powerpoint/2010/main" val="296947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05F239D-3D80-1D65-206B-AAFEC9AA612F}"/>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CDF961E2-C1B8-17E2-C7D3-338A78193433}"/>
              </a:ext>
            </a:extLst>
          </p:cNvPr>
          <p:cNvSpPr/>
          <p:nvPr/>
        </p:nvSpPr>
        <p:spPr>
          <a:xfrm>
            <a:off x="304801" y="108856"/>
            <a:ext cx="3657600" cy="30044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7701" marR="0" lvl="0" defTabSz="914400" rtl="0" eaLnBrk="1" fontAlgn="base" latinLnBrk="0" hangingPunct="1">
              <a:lnSpc>
                <a:spcPct val="100000"/>
              </a:lnSpc>
              <a:spcBef>
                <a:spcPts val="1652"/>
              </a:spcBef>
              <a:spcAft>
                <a:spcPct val="0"/>
              </a:spcAft>
              <a:buClr>
                <a:srgbClr val="000000"/>
              </a:buClr>
              <a:buSzTx/>
              <a:tabLst>
                <a:tab pos="464002" algn="l"/>
              </a:tabLst>
              <a:defRPr/>
            </a:pPr>
            <a:r>
              <a:rPr kumimoji="0" lang="en-GB" altLang="en-US" sz="1600" b="1" i="0" u="none" strike="noStrike" kern="0" cap="none" spc="0" normalizeH="0" baseline="0" noProof="0" dirty="0">
                <a:ln>
                  <a:noFill/>
                </a:ln>
                <a:solidFill>
                  <a:srgbClr val="4D439A"/>
                </a:solidFill>
                <a:effectLst/>
                <a:uLnTx/>
                <a:uFillTx/>
                <a:ea typeface="Museo Sans 500"/>
              </a:rPr>
              <a:t>Knowledge Skills Abilities </a:t>
            </a:r>
            <a:r>
              <a:rPr kumimoji="0" lang="en-GB" altLang="en-US" sz="1600" b="0" i="0" u="none" strike="noStrike" kern="0" cap="none" spc="0" normalizeH="0" baseline="0" noProof="0" dirty="0">
                <a:ln>
                  <a:noFill/>
                </a:ln>
                <a:solidFill>
                  <a:srgbClr val="4D439A"/>
                </a:solidFill>
                <a:effectLst/>
                <a:uLnTx/>
                <a:uFillTx/>
                <a:ea typeface="Museo Sans 500"/>
              </a:rPr>
              <a:t>(KSA) </a:t>
            </a:r>
            <a:r>
              <a:rPr kumimoji="0" lang="en-GB" altLang="en-US" sz="1600" b="0" i="0" u="none" strike="noStrike" kern="0" cap="none" spc="0" normalizeH="0" baseline="0" noProof="0" dirty="0">
                <a:ln>
                  <a:noFill/>
                </a:ln>
                <a:solidFill>
                  <a:srgbClr val="4D439A"/>
                </a:solidFill>
                <a:effectLst/>
                <a:uLnTx/>
                <a:uFillTx/>
                <a:ea typeface="Museo Sans 500"/>
                <a:hlinkClick r:id="rId2"/>
              </a:rPr>
              <a:t>Self-Assessment Tool</a:t>
            </a:r>
            <a:r>
              <a:rPr kumimoji="0" lang="en-GB" altLang="en-US" sz="1600" b="0" i="0" u="none" strike="noStrike" kern="0" cap="none" spc="0" normalizeH="0" baseline="0" noProof="0" dirty="0">
                <a:ln>
                  <a:noFill/>
                </a:ln>
                <a:solidFill>
                  <a:srgbClr val="4D439A"/>
                </a:solidFill>
                <a:effectLst/>
                <a:uLnTx/>
                <a:uFillTx/>
                <a:ea typeface="Museo Sans 500"/>
              </a:rPr>
              <a:t>: This tool empowers RMs to conduct a self-assessment of their knowledge, skills, and abilities. By identifying areas for improvement, RMs can tailor their professional development efforts.</a:t>
            </a:r>
          </a:p>
        </p:txBody>
      </p:sp>
      <p:sp>
        <p:nvSpPr>
          <p:cNvPr id="12" name="Oval 11">
            <a:extLst>
              <a:ext uri="{FF2B5EF4-FFF2-40B4-BE49-F238E27FC236}">
                <a16:creationId xmlns:a16="http://schemas.microsoft.com/office/drawing/2014/main" id="{4FA4A667-BAC5-C631-B698-4B71526E7990}"/>
              </a:ext>
            </a:extLst>
          </p:cNvPr>
          <p:cNvSpPr/>
          <p:nvPr/>
        </p:nvSpPr>
        <p:spPr>
          <a:xfrm>
            <a:off x="163286" y="3744686"/>
            <a:ext cx="3799115" cy="2743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0" lang="en-GB" altLang="en-US" sz="1600" b="1" i="0" u="none" strike="noStrike" kern="0" cap="none" spc="0" normalizeH="0" baseline="0" noProof="0" dirty="0">
                <a:ln>
                  <a:noFill/>
                </a:ln>
                <a:solidFill>
                  <a:srgbClr val="4D439A"/>
                </a:solidFill>
                <a:effectLst/>
                <a:uLnTx/>
                <a:uFillTx/>
                <a:ea typeface="Museo Sans 500"/>
              </a:rPr>
              <a:t>Training Needs Analysis Guided Assessment Tool: </a:t>
            </a:r>
            <a:r>
              <a:rPr kumimoji="0" lang="en-GB" altLang="en-US" sz="1600" b="0" i="0" u="none" strike="noStrike" kern="0" cap="none" spc="0" normalizeH="0" baseline="0" noProof="0" dirty="0">
                <a:ln>
                  <a:noFill/>
                </a:ln>
                <a:solidFill>
                  <a:srgbClr val="4D439A"/>
                </a:solidFill>
                <a:effectLst/>
                <a:uLnTx/>
                <a:uFillTx/>
                <a:ea typeface="Museo Sans 500"/>
              </a:rPr>
              <a:t>Designed for both </a:t>
            </a:r>
            <a:r>
              <a:rPr kumimoji="0" lang="en-GB" altLang="en-US" sz="1600" b="0" i="0" u="none" strike="noStrike" kern="0" cap="none" spc="0" normalizeH="0" baseline="0" noProof="0" dirty="0">
                <a:ln>
                  <a:noFill/>
                </a:ln>
                <a:solidFill>
                  <a:srgbClr val="4D439A"/>
                </a:solidFill>
                <a:effectLst/>
                <a:uLnTx/>
                <a:uFillTx/>
                <a:ea typeface="Museo Sans 500"/>
                <a:hlinkClick r:id="rId3"/>
              </a:rPr>
              <a:t>individual</a:t>
            </a:r>
            <a:r>
              <a:rPr kumimoji="0" lang="en-GB" altLang="en-US" sz="1600" b="0" i="0" u="none" strike="noStrike" kern="0" cap="none" spc="0" normalizeH="0" baseline="0" noProof="0" dirty="0">
                <a:ln>
                  <a:noFill/>
                </a:ln>
                <a:solidFill>
                  <a:srgbClr val="4D439A"/>
                </a:solidFill>
                <a:effectLst/>
                <a:uLnTx/>
                <a:uFillTx/>
                <a:ea typeface="Museo Sans 500"/>
              </a:rPr>
              <a:t> RMs and </a:t>
            </a:r>
            <a:r>
              <a:rPr kumimoji="0" lang="en-GB" altLang="en-US" sz="1600" b="0" i="0" u="none" strike="noStrike" kern="0" cap="none" spc="0" normalizeH="0" baseline="0" noProof="0" dirty="0">
                <a:ln>
                  <a:noFill/>
                </a:ln>
                <a:solidFill>
                  <a:srgbClr val="4D439A"/>
                </a:solidFill>
                <a:effectLst/>
                <a:uLnTx/>
                <a:uFillTx/>
                <a:ea typeface="Museo Sans 500"/>
                <a:hlinkClick r:id="rId4"/>
              </a:rPr>
              <a:t>organisations</a:t>
            </a:r>
            <a:r>
              <a:rPr kumimoji="0" lang="en-GB" altLang="en-US" sz="1600" b="0" i="0" u="none" strike="noStrike" kern="0" cap="none" spc="0" normalizeH="0" baseline="0" noProof="0" dirty="0">
                <a:ln>
                  <a:noFill/>
                </a:ln>
                <a:solidFill>
                  <a:srgbClr val="4D439A"/>
                </a:solidFill>
                <a:effectLst/>
                <a:uLnTx/>
                <a:uFillTx/>
                <a:ea typeface="Museo Sans 500"/>
              </a:rPr>
              <a:t>, these tool guide users through a structured assessment of training needs.</a:t>
            </a:r>
            <a:endParaRPr lang="en-IE" sz="1600" dirty="0"/>
          </a:p>
        </p:txBody>
      </p:sp>
      <p:sp>
        <p:nvSpPr>
          <p:cNvPr id="16" name="Oval 15">
            <a:extLst>
              <a:ext uri="{FF2B5EF4-FFF2-40B4-BE49-F238E27FC236}">
                <a16:creationId xmlns:a16="http://schemas.microsoft.com/office/drawing/2014/main" id="{AD912294-B799-CC78-680E-D9115BECE200}"/>
              </a:ext>
            </a:extLst>
          </p:cNvPr>
          <p:cNvSpPr/>
          <p:nvPr/>
        </p:nvSpPr>
        <p:spPr>
          <a:xfrm>
            <a:off x="4283531" y="1698171"/>
            <a:ext cx="3657600" cy="29391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0" lang="en-GB" altLang="en-US" sz="1600" b="0" i="0" u="none" strike="noStrike" kern="0" cap="none" spc="0" normalizeH="0" baseline="0" noProof="0" dirty="0">
                <a:ln>
                  <a:noFill/>
                </a:ln>
                <a:solidFill>
                  <a:srgbClr val="4D439A"/>
                </a:solidFill>
                <a:effectLst/>
                <a:uLnTx/>
                <a:uFillTx/>
                <a:ea typeface="Museo Sans 500"/>
                <a:hlinkClick r:id="rId5"/>
              </a:rPr>
              <a:t>Professional Development Plan Workbook</a:t>
            </a:r>
            <a:r>
              <a:rPr kumimoji="0" lang="en-GB" altLang="en-US" sz="1600" b="0" i="0" u="none" strike="noStrike" kern="0" cap="none" spc="0" normalizeH="0" baseline="0" noProof="0" dirty="0">
                <a:ln>
                  <a:noFill/>
                </a:ln>
                <a:solidFill>
                  <a:srgbClr val="4D439A"/>
                </a:solidFill>
                <a:effectLst/>
                <a:uLnTx/>
                <a:uFillTx/>
                <a:ea typeface="Museo Sans 500"/>
              </a:rPr>
              <a:t>: This provides a structured format for RMs to plan their professional development. It includes sections for setting career goals, identifying required skills and training, and tracking progress</a:t>
            </a:r>
            <a:endParaRPr lang="en-IE" sz="1600" dirty="0"/>
          </a:p>
        </p:txBody>
      </p:sp>
      <p:sp>
        <p:nvSpPr>
          <p:cNvPr id="17" name="Oval 16">
            <a:extLst>
              <a:ext uri="{FF2B5EF4-FFF2-40B4-BE49-F238E27FC236}">
                <a16:creationId xmlns:a16="http://schemas.microsoft.com/office/drawing/2014/main" id="{789955CA-2B09-842A-CC04-2A3260F95C1A}"/>
              </a:ext>
            </a:extLst>
          </p:cNvPr>
          <p:cNvSpPr/>
          <p:nvPr/>
        </p:nvSpPr>
        <p:spPr>
          <a:xfrm>
            <a:off x="8632371" y="108857"/>
            <a:ext cx="3265714" cy="31786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0" lang="en-GB" altLang="en-US" sz="1600" b="0" i="0" u="none" strike="noStrike" kern="0" cap="none" spc="0" normalizeH="0" baseline="0" noProof="0" dirty="0">
                <a:ln>
                  <a:noFill/>
                </a:ln>
                <a:solidFill>
                  <a:srgbClr val="4D439A"/>
                </a:solidFill>
                <a:effectLst/>
                <a:uLnTx/>
                <a:uFillTx/>
                <a:ea typeface="Museo Sans 500"/>
                <a:hlinkClick r:id="rId6"/>
              </a:rPr>
              <a:t>Mentoring workbook</a:t>
            </a:r>
            <a:r>
              <a:rPr kumimoji="0" lang="en-GB" altLang="en-US" sz="1600" b="0" i="0" u="none" strike="noStrike" kern="0" cap="none" spc="0" normalizeH="0" baseline="0" noProof="0" dirty="0">
                <a:ln>
                  <a:noFill/>
                </a:ln>
                <a:solidFill>
                  <a:srgbClr val="4D439A"/>
                </a:solidFill>
                <a:effectLst/>
                <a:uLnTx/>
                <a:uFillTx/>
                <a:ea typeface="Museo Sans 500"/>
              </a:rPr>
              <a:t>: is a structured guide designed to facilitate effective mentoring relationships within the research management community.</a:t>
            </a:r>
            <a:endParaRPr lang="en-IE" sz="1600" dirty="0"/>
          </a:p>
        </p:txBody>
      </p:sp>
      <p:sp>
        <p:nvSpPr>
          <p:cNvPr id="18" name="Oval 17">
            <a:extLst>
              <a:ext uri="{FF2B5EF4-FFF2-40B4-BE49-F238E27FC236}">
                <a16:creationId xmlns:a16="http://schemas.microsoft.com/office/drawing/2014/main" id="{E9042114-9DDA-D02F-D168-9224AA9D9DF2}"/>
              </a:ext>
            </a:extLst>
          </p:cNvPr>
          <p:cNvSpPr/>
          <p:nvPr/>
        </p:nvSpPr>
        <p:spPr>
          <a:xfrm>
            <a:off x="7903030" y="3842658"/>
            <a:ext cx="3657600" cy="301534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0" lang="en-GB" altLang="en-US" sz="1600" b="1" i="0" u="none" strike="noStrike" kern="0" cap="none" spc="0" normalizeH="0" baseline="0" noProof="0" dirty="0">
                <a:ln>
                  <a:noFill/>
                </a:ln>
                <a:solidFill>
                  <a:srgbClr val="4D439A"/>
                </a:solidFill>
                <a:effectLst/>
                <a:uLnTx/>
                <a:uFillTx/>
                <a:ea typeface="Museo Sans 500"/>
                <a:hlinkClick r:id="rId7"/>
              </a:rPr>
              <a:t>Reflective Toolkit</a:t>
            </a:r>
            <a:r>
              <a:rPr kumimoji="0" lang="en-GB" altLang="en-US" sz="1600" b="1" i="0" u="none" strike="noStrike" kern="0" cap="none" spc="0" normalizeH="0" baseline="0" noProof="0" dirty="0">
                <a:ln>
                  <a:noFill/>
                </a:ln>
                <a:solidFill>
                  <a:srgbClr val="4D439A"/>
                </a:solidFill>
                <a:effectLst/>
                <a:uLnTx/>
                <a:uFillTx/>
                <a:ea typeface="Museo Sans 500"/>
              </a:rPr>
              <a:t>: </a:t>
            </a:r>
            <a:r>
              <a:rPr kumimoji="0" lang="en-GB" altLang="en-US" sz="1600" b="0" i="0" u="none" strike="noStrike" kern="0" cap="none" spc="0" normalizeH="0" baseline="0" noProof="0" dirty="0">
                <a:ln>
                  <a:noFill/>
                </a:ln>
                <a:solidFill>
                  <a:srgbClr val="4D439A"/>
                </a:solidFill>
                <a:effectLst/>
                <a:uLnTx/>
                <a:uFillTx/>
                <a:ea typeface="Museo Sans 500"/>
              </a:rPr>
              <a:t>is a resource aimed at encouraging RMs (RMs) to engage in continuous self-reflection as part of their professional development.</a:t>
            </a:r>
            <a:endParaRPr lang="en-IE" sz="1600" dirty="0"/>
          </a:p>
        </p:txBody>
      </p:sp>
    </p:spTree>
    <p:extLst>
      <p:ext uri="{BB962C8B-B14F-4D97-AF65-F5344CB8AC3E}">
        <p14:creationId xmlns:p14="http://schemas.microsoft.com/office/powerpoint/2010/main" val="180686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AD8520-5100-8F70-191C-E32FEA1E27C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670B9E-BF61-0E11-3469-C862753B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CD19A-4226-3E4E-78E6-642D6B9EAEA8}"/>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b="1" dirty="0">
                <a:solidFill>
                  <a:srgbClr val="002060"/>
                </a:solidFill>
              </a:rPr>
              <a:t>CARDEA</a:t>
            </a:r>
          </a:p>
        </p:txBody>
      </p:sp>
      <p:sp>
        <p:nvSpPr>
          <p:cNvPr id="4" name="Text Placeholder 3">
            <a:extLst>
              <a:ext uri="{FF2B5EF4-FFF2-40B4-BE49-F238E27FC236}">
                <a16:creationId xmlns:a16="http://schemas.microsoft.com/office/drawing/2014/main" id="{64B090BD-4146-A8E0-A536-97D0B587C5B4}"/>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800" dirty="0">
                <a:solidFill>
                  <a:srgbClr val="002060"/>
                </a:solidFill>
              </a:rPr>
              <a:t>Ancient Roman Goddess of the Hinge</a:t>
            </a:r>
          </a:p>
          <a:p>
            <a:pPr indent="-228600">
              <a:buFont typeface="Arial" panose="020B0604020202020204" pitchFamily="34" charset="0"/>
              <a:buChar char="•"/>
            </a:pPr>
            <a:endParaRPr lang="en-US" sz="2800" dirty="0">
              <a:solidFill>
                <a:srgbClr val="002060"/>
              </a:solidFill>
            </a:endParaRPr>
          </a:p>
          <a:p>
            <a:pPr indent="-228600">
              <a:buFont typeface="Arial" panose="020B0604020202020204" pitchFamily="34" charset="0"/>
              <a:buChar char="•"/>
            </a:pPr>
            <a:r>
              <a:rPr lang="en-US" sz="2800" b="1" i="1" dirty="0">
                <a:solidFill>
                  <a:srgbClr val="002060"/>
                </a:solidFill>
              </a:rPr>
              <a:t>Research Managers open Research Doors</a:t>
            </a:r>
          </a:p>
        </p:txBody>
      </p:sp>
      <p:pic>
        <p:nvPicPr>
          <p:cNvPr id="6" name="Content Placeholder 5" descr="A person in a blue dress&#10;&#10;Description automatically generated with medium confidence">
            <a:extLst>
              <a:ext uri="{FF2B5EF4-FFF2-40B4-BE49-F238E27FC236}">
                <a16:creationId xmlns:a16="http://schemas.microsoft.com/office/drawing/2014/main" id="{32CEB9B3-203B-E22F-7271-7344BC632E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3750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3" name="Rectangle 12">
            <a:extLst>
              <a:ext uri="{FF2B5EF4-FFF2-40B4-BE49-F238E27FC236}">
                <a16:creationId xmlns:a16="http://schemas.microsoft.com/office/drawing/2014/main" id="{1954BCAA-B628-20C5-870C-B24F16DA1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4CE34D-4C93-703E-1219-BD5B8B108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91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3">
            <a:extLst>
              <a:ext uri="{FF2B5EF4-FFF2-40B4-BE49-F238E27FC236}">
                <a16:creationId xmlns:a16="http://schemas.microsoft.com/office/drawing/2014/main" id="{0D1039AB-5D23-32D1-30EF-2A6D85B4F0C4}"/>
              </a:ext>
            </a:extLst>
          </p:cNvPr>
          <p:cNvSpPr txBox="1">
            <a:spLocks/>
          </p:cNvSpPr>
          <p:nvPr/>
        </p:nvSpPr>
        <p:spPr>
          <a:xfrm>
            <a:off x="699713" y="248038"/>
            <a:ext cx="10653750" cy="11592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3790" b="0" i="0">
                <a:solidFill>
                  <a:srgbClr val="4D439A"/>
                </a:solidFill>
                <a:latin typeface="Museo 500"/>
                <a:ea typeface="+mj-ea"/>
                <a:cs typeface="Museo 500"/>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77246" algn="ctr" rtl="0" eaLnBrk="0" fontAlgn="base" hangingPunct="0">
              <a:spcBef>
                <a:spcPct val="0"/>
              </a:spcBef>
              <a:spcAft>
                <a:spcPct val="0"/>
              </a:spcAft>
              <a:defRPr>
                <a:solidFill>
                  <a:schemeClr val="tx2"/>
                </a:solidFill>
                <a:latin typeface="Calibri" panose="020F0502020204030204" pitchFamily="34" charset="0"/>
              </a:defRPr>
            </a:lvl6pPr>
            <a:lvl7pPr marL="554492" algn="ctr" rtl="0" eaLnBrk="0" fontAlgn="base" hangingPunct="0">
              <a:spcBef>
                <a:spcPct val="0"/>
              </a:spcBef>
              <a:spcAft>
                <a:spcPct val="0"/>
              </a:spcAft>
              <a:defRPr>
                <a:solidFill>
                  <a:schemeClr val="tx2"/>
                </a:solidFill>
                <a:latin typeface="Calibri" panose="020F0502020204030204" pitchFamily="34" charset="0"/>
              </a:defRPr>
            </a:lvl7pPr>
            <a:lvl8pPr marL="831738" algn="ctr" rtl="0" eaLnBrk="0" fontAlgn="base" hangingPunct="0">
              <a:spcBef>
                <a:spcPct val="0"/>
              </a:spcBef>
              <a:spcAft>
                <a:spcPct val="0"/>
              </a:spcAft>
              <a:defRPr>
                <a:solidFill>
                  <a:schemeClr val="tx2"/>
                </a:solidFill>
                <a:latin typeface="Calibri" panose="020F0502020204030204" pitchFamily="34" charset="0"/>
              </a:defRPr>
            </a:lvl8pPr>
            <a:lvl9pPr marL="1108984" algn="ctr" rtl="0" eaLnBrk="0" fontAlgn="base" hangingPunct="0">
              <a:spcBef>
                <a:spcPct val="0"/>
              </a:spcBef>
              <a:spcAft>
                <a:spcPct val="0"/>
              </a:spcAft>
              <a:defRPr>
                <a:solidFill>
                  <a:schemeClr val="tx2"/>
                </a:solidFill>
                <a:latin typeface="Calibri" panose="020F0502020204030204" pitchFamily="34" charset="0"/>
              </a:defRPr>
            </a:lvl9pPr>
          </a:lstStyle>
          <a:p>
            <a:pPr marL="7701"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The CARDEA</a:t>
            </a:r>
            <a:r>
              <a:rPr kumimoji="0" lang="en-US" sz="4000" b="0" i="0" u="none" strike="noStrike" kern="1200" cap="none" spc="-9" normalizeH="0" baseline="0" noProof="0" dirty="0">
                <a:ln>
                  <a:noFill/>
                </a:ln>
                <a:solidFill>
                  <a:srgbClr val="FFFFFF"/>
                </a:solidFill>
                <a:effectLst/>
                <a:uLnTx/>
                <a:uFillTx/>
                <a:latin typeface="Calibri Light" panose="020F0302020204030204"/>
                <a:ea typeface="+mj-ea"/>
                <a:cs typeface="+mj-cs"/>
              </a:rPr>
              <a:t> H</a:t>
            </a: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ub</a:t>
            </a:r>
            <a:r>
              <a:rPr lang="en-US" sz="4000" dirty="0">
                <a:solidFill>
                  <a:srgbClr val="FFFFFF"/>
                </a:solidFill>
                <a:latin typeface="Calibri Light" panose="020F0302020204030204"/>
                <a:cs typeface="+mj-cs"/>
              </a:rPr>
              <a:t>: Home of the </a:t>
            </a:r>
            <a:r>
              <a:rPr lang="en-US" sz="4000" b="1" dirty="0">
                <a:solidFill>
                  <a:srgbClr val="FFFFFF"/>
                </a:solidFill>
                <a:latin typeface="Calibri Light" panose="020F0302020204030204"/>
                <a:cs typeface="+mj-cs"/>
              </a:rPr>
              <a:t>CARDEA ACADEMY</a:t>
            </a:r>
            <a:endParaRPr kumimoji="0" lang="en-US" sz="4000" b="1" i="0" u="none" strike="noStrike" kern="1200" cap="none" spc="-30" normalizeH="0" baseline="0" noProof="0" dirty="0">
              <a:ln>
                <a:noFill/>
              </a:ln>
              <a:solidFill>
                <a:srgbClr val="FFFFFF"/>
              </a:solidFill>
              <a:effectLst/>
              <a:uLnTx/>
              <a:uFillTx/>
              <a:latin typeface="Calibri Light" panose="020F0302020204030204"/>
              <a:ea typeface="+mj-ea"/>
              <a:cs typeface="+mj-cs"/>
            </a:endParaRPr>
          </a:p>
        </p:txBody>
      </p:sp>
      <p:pic>
        <p:nvPicPr>
          <p:cNvPr id="3" name="Picture 2">
            <a:hlinkClick r:id="rId2"/>
            <a:extLst>
              <a:ext uri="{FF2B5EF4-FFF2-40B4-BE49-F238E27FC236}">
                <a16:creationId xmlns:a16="http://schemas.microsoft.com/office/drawing/2014/main" id="{14CA3837-E30D-A45F-E009-000EA27877DD}"/>
              </a:ext>
            </a:extLst>
          </p:cNvPr>
          <p:cNvPicPr>
            <a:picLocks noChangeAspect="1"/>
          </p:cNvPicPr>
          <p:nvPr/>
        </p:nvPicPr>
        <p:blipFill>
          <a:blip r:embed="rId3"/>
          <a:srcRect t="1497" r="1" b="1"/>
          <a:stretch/>
        </p:blipFill>
        <p:spPr>
          <a:xfrm>
            <a:off x="1073976" y="1966293"/>
            <a:ext cx="10044046" cy="4452160"/>
          </a:xfrm>
          <a:prstGeom prst="rect">
            <a:avLst/>
          </a:prstGeom>
        </p:spPr>
      </p:pic>
      <p:sp>
        <p:nvSpPr>
          <p:cNvPr id="2" name="Slide Number Placeholder 1">
            <a:extLst>
              <a:ext uri="{FF2B5EF4-FFF2-40B4-BE49-F238E27FC236}">
                <a16:creationId xmlns:a16="http://schemas.microsoft.com/office/drawing/2014/main" id="{430E8E05-2E9C-4AF6-F120-ECA0A25906D4}"/>
              </a:ext>
            </a:extLst>
          </p:cNvPr>
          <p:cNvSpPr>
            <a:spLocks noGrp="1"/>
          </p:cNvSpPr>
          <p:nvPr>
            <p:ph type="sldNum" sz="quarter" idx="12"/>
          </p:nvPr>
        </p:nvSpPr>
        <p:spPr/>
        <p:txBody>
          <a:bodyPr/>
          <a:lstStyle/>
          <a:p>
            <a:pPr>
              <a:defRPr/>
            </a:pPr>
            <a:fld id="{CFCD03D0-38DF-45F4-B9E0-551400EBC9C7}" type="slidenum">
              <a:rPr lang="it-IT" smtClean="0"/>
              <a:pPr>
                <a:defRPr/>
              </a:pPr>
              <a:t>20</a:t>
            </a:fld>
            <a:endParaRPr lang="it-IT"/>
          </a:p>
        </p:txBody>
      </p:sp>
    </p:spTree>
    <p:extLst>
      <p:ext uri="{BB962C8B-B14F-4D97-AF65-F5344CB8AC3E}">
        <p14:creationId xmlns:p14="http://schemas.microsoft.com/office/powerpoint/2010/main" val="4245429444"/>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150AAE-5D92-D4BE-2F87-6C6A36ECAD2D}"/>
              </a:ext>
            </a:extLst>
          </p:cNvPr>
          <p:cNvSpPr txBox="1"/>
          <p:nvPr/>
        </p:nvSpPr>
        <p:spPr>
          <a:xfrm>
            <a:off x="4278854" y="110490"/>
            <a:ext cx="7750628" cy="5033010"/>
          </a:xfrm>
          <a:prstGeom prst="rect">
            <a:avLst/>
          </a:prstGeom>
        </p:spPr>
        <p:txBody>
          <a:bodyPr vert="horz" lIns="91440" tIns="45720" rIns="91440" bIns="45720" rtlCol="0" anchor="ctr">
            <a:normAutofit/>
          </a:bodyPr>
          <a:lstStyle/>
          <a:p>
            <a:pPr>
              <a:lnSpc>
                <a:spcPct val="90000"/>
              </a:lnSpc>
              <a:spcAft>
                <a:spcPts val="600"/>
              </a:spcAft>
            </a:pPr>
            <a:r>
              <a:rPr lang="en-US" sz="2000" dirty="0">
                <a:highlight>
                  <a:srgbClr val="FFFFFF"/>
                </a:highlight>
              </a:rPr>
              <a:t>T</a:t>
            </a:r>
            <a:r>
              <a:rPr lang="en-US" sz="2000" b="0" i="0" dirty="0">
                <a:effectLst/>
                <a:highlight>
                  <a:srgbClr val="FFFFFF"/>
                </a:highlight>
              </a:rPr>
              <a:t>he Cardea European Research Manager’s Hub (CERMH) as a transnational platform</a:t>
            </a:r>
            <a:r>
              <a:rPr lang="en-US" sz="2000" dirty="0">
                <a:highlight>
                  <a:srgbClr val="FFFFFF"/>
                </a:highlight>
              </a:rPr>
              <a:t> </a:t>
            </a:r>
            <a:r>
              <a:rPr lang="en-US" sz="2000" b="0" i="0" dirty="0">
                <a:effectLst/>
                <a:highlight>
                  <a:srgbClr val="FFFFFF"/>
                </a:highlight>
              </a:rPr>
              <a:t>for </a:t>
            </a:r>
            <a:r>
              <a:rPr lang="en-US" sz="2000" b="1" i="0" dirty="0">
                <a:effectLst/>
                <a:highlight>
                  <a:srgbClr val="FFFFFF"/>
                </a:highlight>
              </a:rPr>
              <a:t>collaboration</a:t>
            </a:r>
            <a:r>
              <a:rPr lang="en-US" sz="2000" b="0" i="0" dirty="0">
                <a:effectLst/>
                <a:highlight>
                  <a:srgbClr val="FFFFFF"/>
                </a:highlight>
              </a:rPr>
              <a:t>, </a:t>
            </a:r>
            <a:r>
              <a:rPr lang="en-US" sz="2000" b="1" i="0" dirty="0">
                <a:effectLst/>
                <a:highlight>
                  <a:srgbClr val="FFFFFF"/>
                </a:highlight>
              </a:rPr>
              <a:t>networking</a:t>
            </a:r>
            <a:r>
              <a:rPr lang="en-US" sz="2000" b="0" i="0" dirty="0">
                <a:effectLst/>
                <a:highlight>
                  <a:srgbClr val="FFFFFF"/>
                </a:highlight>
              </a:rPr>
              <a:t>, </a:t>
            </a:r>
            <a:r>
              <a:rPr lang="en-US" sz="2000" b="1" i="0" dirty="0">
                <a:effectLst/>
                <a:highlight>
                  <a:srgbClr val="FFFFFF"/>
                </a:highlight>
              </a:rPr>
              <a:t>training</a:t>
            </a:r>
            <a:r>
              <a:rPr lang="en-US" sz="2000" b="0" i="0" dirty="0">
                <a:effectLst/>
                <a:highlight>
                  <a:srgbClr val="FFFFFF"/>
                </a:highlight>
              </a:rPr>
              <a:t>,</a:t>
            </a:r>
            <a:r>
              <a:rPr lang="en-US" sz="2000" dirty="0">
                <a:highlight>
                  <a:srgbClr val="FFFFFF"/>
                </a:highlight>
              </a:rPr>
              <a:t> </a:t>
            </a:r>
            <a:r>
              <a:rPr lang="en-US" sz="2000" b="1" i="0" dirty="0">
                <a:effectLst/>
                <a:highlight>
                  <a:srgbClr val="FFFFFF"/>
                </a:highlight>
              </a:rPr>
              <a:t>knowledge</a:t>
            </a:r>
            <a:r>
              <a:rPr lang="en-US" sz="2000" b="0" i="0" dirty="0">
                <a:effectLst/>
                <a:highlight>
                  <a:srgbClr val="FFFFFF"/>
                </a:highlight>
              </a:rPr>
              <a:t> </a:t>
            </a:r>
            <a:r>
              <a:rPr lang="en-US" sz="2000" b="1" i="0" dirty="0">
                <a:effectLst/>
                <a:highlight>
                  <a:srgbClr val="FFFFFF"/>
                </a:highlight>
              </a:rPr>
              <a:t>sharing</a:t>
            </a:r>
            <a:r>
              <a:rPr lang="en-US" sz="2000" b="0" i="0" dirty="0">
                <a:effectLst/>
                <a:highlight>
                  <a:srgbClr val="FFFFFF"/>
                </a:highlight>
              </a:rPr>
              <a:t>,</a:t>
            </a:r>
            <a:r>
              <a:rPr lang="en-US" sz="2000" dirty="0">
                <a:highlight>
                  <a:srgbClr val="FFFFFF"/>
                </a:highlight>
              </a:rPr>
              <a:t> </a:t>
            </a:r>
            <a:r>
              <a:rPr lang="en-US" sz="2000" b="1" i="0" dirty="0">
                <a:effectLst/>
                <a:highlight>
                  <a:srgbClr val="FFFFFF"/>
                </a:highlight>
              </a:rPr>
              <a:t>policy development</a:t>
            </a:r>
            <a:r>
              <a:rPr lang="en-US" sz="2000" b="0" i="0" dirty="0">
                <a:effectLst/>
                <a:highlight>
                  <a:srgbClr val="FFFFFF"/>
                </a:highlight>
              </a:rPr>
              <a:t>, and </a:t>
            </a:r>
            <a:r>
              <a:rPr lang="en-US" sz="2000" b="1" i="0" dirty="0">
                <a:effectLst/>
                <a:highlight>
                  <a:srgbClr val="FFFFFF"/>
                </a:highlight>
              </a:rPr>
              <a:t>continuous improvement</a:t>
            </a:r>
            <a:r>
              <a:rPr lang="en-US" sz="2000" b="0" i="0" dirty="0">
                <a:effectLst/>
                <a:highlight>
                  <a:srgbClr val="FFFFFF"/>
                </a:highlight>
              </a:rPr>
              <a:t>.</a:t>
            </a:r>
          </a:p>
          <a:p>
            <a:pPr>
              <a:lnSpc>
                <a:spcPct val="90000"/>
              </a:lnSpc>
              <a:spcAft>
                <a:spcPts val="600"/>
              </a:spcAft>
            </a:pPr>
            <a:r>
              <a:rPr lang="en-US" sz="2000" b="0" i="0" dirty="0">
                <a:effectLst/>
                <a:highlight>
                  <a:srgbClr val="FFFFFF"/>
                </a:highlight>
              </a:rPr>
              <a:t>    </a:t>
            </a:r>
          </a:p>
          <a:p>
            <a:pPr>
              <a:lnSpc>
                <a:spcPct val="90000"/>
              </a:lnSpc>
              <a:spcAft>
                <a:spcPts val="600"/>
              </a:spcAft>
            </a:pPr>
            <a:r>
              <a:rPr lang="en-US" sz="2000" b="0" i="0" dirty="0">
                <a:effectLst/>
                <a:highlight>
                  <a:srgbClr val="FFFFFF"/>
                </a:highlight>
              </a:rPr>
              <a:t>The Hub will serve the multiple needs of the multiple stakeholders in this multi-disciplinary profession. The purpose of the Hub is to provide a virtual space for stakeholders to come together in the spirit of collaboration, co-creation, and knowledge sharing. </a:t>
            </a:r>
          </a:p>
          <a:p>
            <a:pPr>
              <a:lnSpc>
                <a:spcPct val="90000"/>
              </a:lnSpc>
              <a:spcAft>
                <a:spcPts val="600"/>
              </a:spcAft>
            </a:pPr>
            <a:r>
              <a:rPr lang="en-US" sz="2000" b="0" i="0" dirty="0">
                <a:effectLst/>
                <a:highlight>
                  <a:srgbClr val="FFFFFF"/>
                </a:highlight>
              </a:rPr>
              <a:t>It will embrace: </a:t>
            </a:r>
          </a:p>
          <a:p>
            <a:pPr indent="-228600">
              <a:lnSpc>
                <a:spcPct val="90000"/>
              </a:lnSpc>
              <a:spcAft>
                <a:spcPts val="600"/>
              </a:spcAft>
              <a:buFont typeface="Arial" panose="020B0604020202020204" pitchFamily="34" charset="0"/>
              <a:buChar char="•"/>
            </a:pPr>
            <a:r>
              <a:rPr lang="en-US" sz="2000" dirty="0">
                <a:highlight>
                  <a:srgbClr val="FFFFFF"/>
                </a:highlight>
              </a:rPr>
              <a:t>N</a:t>
            </a:r>
            <a:r>
              <a:rPr lang="en-US" sz="2000" b="0" i="0" dirty="0">
                <a:effectLst/>
                <a:highlight>
                  <a:srgbClr val="FFFFFF"/>
                </a:highlight>
              </a:rPr>
              <a:t>etworking and mobility activities </a:t>
            </a:r>
          </a:p>
          <a:p>
            <a:pPr indent="-228600">
              <a:lnSpc>
                <a:spcPct val="90000"/>
              </a:lnSpc>
              <a:spcAft>
                <a:spcPts val="600"/>
              </a:spcAft>
              <a:buFont typeface="Arial" panose="020B0604020202020204" pitchFamily="34" charset="0"/>
              <a:buChar char="•"/>
            </a:pPr>
            <a:r>
              <a:rPr lang="en-US" sz="2000" dirty="0">
                <a:highlight>
                  <a:srgbClr val="FFFFFF"/>
                </a:highlight>
              </a:rPr>
              <a:t>T</a:t>
            </a:r>
            <a:r>
              <a:rPr lang="en-US" sz="2000" b="0" i="0" dirty="0">
                <a:effectLst/>
                <a:highlight>
                  <a:srgbClr val="FFFFFF"/>
                </a:highlight>
              </a:rPr>
              <a:t>raining and development opportunities and</a:t>
            </a:r>
          </a:p>
          <a:p>
            <a:pPr indent="-228600">
              <a:lnSpc>
                <a:spcPct val="90000"/>
              </a:lnSpc>
              <a:spcAft>
                <a:spcPts val="600"/>
              </a:spcAft>
              <a:buFont typeface="Arial" panose="020B0604020202020204" pitchFamily="34" charset="0"/>
              <a:buChar char="•"/>
            </a:pPr>
            <a:r>
              <a:rPr lang="en-US" sz="2000" dirty="0">
                <a:highlight>
                  <a:srgbClr val="FFFFFF"/>
                </a:highlight>
              </a:rPr>
              <a:t>P</a:t>
            </a:r>
            <a:r>
              <a:rPr lang="en-US" sz="2000" b="0" i="0" dirty="0">
                <a:effectLst/>
                <a:highlight>
                  <a:srgbClr val="FFFFFF"/>
                </a:highlight>
              </a:rPr>
              <a:t>olicy development, best practice guidelines and policy dissemination.</a:t>
            </a:r>
          </a:p>
          <a:p>
            <a:pPr indent="-228600">
              <a:lnSpc>
                <a:spcPct val="90000"/>
              </a:lnSpc>
              <a:spcAft>
                <a:spcPts val="600"/>
              </a:spcAft>
              <a:buFont typeface="Arial" panose="020B0604020202020204" pitchFamily="34" charset="0"/>
              <a:buChar char="•"/>
            </a:pPr>
            <a:r>
              <a:rPr lang="en-US" sz="2000" b="1" dirty="0">
                <a:solidFill>
                  <a:srgbClr val="FF0000"/>
                </a:solidFill>
                <a:highlight>
                  <a:srgbClr val="FFFFFF"/>
                </a:highlight>
              </a:rPr>
              <a:t>Free Micro-credential Training </a:t>
            </a:r>
            <a:r>
              <a:rPr lang="en-US" sz="2000" dirty="0">
                <a:highlight>
                  <a:srgbClr val="FFFFFF"/>
                </a:highlight>
              </a:rPr>
              <a:t>in the CARDEA Academy</a:t>
            </a:r>
            <a:r>
              <a:rPr lang="en-US" sz="2000" b="0" i="0" dirty="0">
                <a:effectLst/>
                <a:highlight>
                  <a:srgbClr val="FFFFFF"/>
                </a:highlight>
              </a:rPr>
              <a:t> </a:t>
            </a:r>
          </a:p>
        </p:txBody>
      </p:sp>
      <p:sp>
        <p:nvSpPr>
          <p:cNvPr id="5" name="TextBox 4">
            <a:extLst>
              <a:ext uri="{FF2B5EF4-FFF2-40B4-BE49-F238E27FC236}">
                <a16:creationId xmlns:a16="http://schemas.microsoft.com/office/drawing/2014/main" id="{25B07DD8-21DE-D6B1-C713-842D37ACC66B}"/>
              </a:ext>
            </a:extLst>
          </p:cNvPr>
          <p:cNvSpPr txBox="1"/>
          <p:nvPr/>
        </p:nvSpPr>
        <p:spPr>
          <a:xfrm>
            <a:off x="162518" y="371599"/>
            <a:ext cx="2766060" cy="2062103"/>
          </a:xfrm>
          <a:prstGeom prst="rect">
            <a:avLst/>
          </a:prstGeom>
          <a:noFill/>
        </p:spPr>
        <p:txBody>
          <a:bodyPr wrap="square">
            <a:spAutoFit/>
          </a:bodyPr>
          <a:lstStyle/>
          <a:p>
            <a:r>
              <a:rPr lang="en-IE" sz="3200" b="1" dirty="0">
                <a:solidFill>
                  <a:schemeClr val="bg1"/>
                </a:solidFill>
              </a:rPr>
              <a:t>Professional Development and Training</a:t>
            </a:r>
            <a:r>
              <a:rPr lang="en-IE" sz="3200" b="1" dirty="0"/>
              <a:t> </a:t>
            </a:r>
            <a:r>
              <a:rPr lang="en-IE" sz="3200" b="1" dirty="0">
                <a:solidFill>
                  <a:schemeClr val="bg1"/>
                </a:solidFill>
              </a:rPr>
              <a:t>Opportunities</a:t>
            </a:r>
          </a:p>
        </p:txBody>
      </p:sp>
      <p:pic>
        <p:nvPicPr>
          <p:cNvPr id="1026" name="Picture 2" descr="Image preview">
            <a:extLst>
              <a:ext uri="{FF2B5EF4-FFF2-40B4-BE49-F238E27FC236}">
                <a16:creationId xmlns:a16="http://schemas.microsoft.com/office/drawing/2014/main" id="{BC28A153-E472-952A-FCA7-DEBCEE5B5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159" y="5125539"/>
            <a:ext cx="1621971" cy="16219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C3C0D9-5371-69DD-75EF-1F8F74AAF7F8}"/>
              </a:ext>
            </a:extLst>
          </p:cNvPr>
          <p:cNvSpPr>
            <a:spLocks noGrp="1"/>
          </p:cNvSpPr>
          <p:nvPr>
            <p:ph type="sldNum" sz="quarter" idx="12"/>
          </p:nvPr>
        </p:nvSpPr>
        <p:spPr/>
        <p:txBody>
          <a:bodyPr/>
          <a:lstStyle/>
          <a:p>
            <a:fld id="{7B310483-7BEA-4063-939D-000E0524B830}" type="slidenum">
              <a:rPr lang="en-IE" smtClean="0"/>
              <a:t>21</a:t>
            </a:fld>
            <a:endParaRPr lang="en-IE"/>
          </a:p>
        </p:txBody>
      </p:sp>
      <p:sp>
        <p:nvSpPr>
          <p:cNvPr id="4" name="TextBox 3">
            <a:extLst>
              <a:ext uri="{FF2B5EF4-FFF2-40B4-BE49-F238E27FC236}">
                <a16:creationId xmlns:a16="http://schemas.microsoft.com/office/drawing/2014/main" id="{2BF1F69D-BC62-42CC-7EC3-B87D3128F47E}"/>
              </a:ext>
            </a:extLst>
          </p:cNvPr>
          <p:cNvSpPr txBox="1"/>
          <p:nvPr/>
        </p:nvSpPr>
        <p:spPr>
          <a:xfrm>
            <a:off x="730775" y="4282284"/>
            <a:ext cx="2576265" cy="923330"/>
          </a:xfrm>
          <a:prstGeom prst="rect">
            <a:avLst/>
          </a:prstGeom>
          <a:noFill/>
        </p:spPr>
        <p:txBody>
          <a:bodyPr wrap="square" rtlCol="0">
            <a:spAutoFit/>
          </a:bodyPr>
          <a:lstStyle/>
          <a:p>
            <a:r>
              <a:rPr lang="en-IE" i="1" dirty="0">
                <a:solidFill>
                  <a:schemeClr val="bg1"/>
                </a:solidFill>
              </a:rPr>
              <a:t>Designed by Research Managers for Research Managers</a:t>
            </a:r>
          </a:p>
        </p:txBody>
      </p:sp>
    </p:spTree>
    <p:extLst>
      <p:ext uri="{BB962C8B-B14F-4D97-AF65-F5344CB8AC3E}">
        <p14:creationId xmlns:p14="http://schemas.microsoft.com/office/powerpoint/2010/main" val="3306150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DC153-2174-65D3-5297-6A42F2FF35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900D00-263D-1896-BF00-974C9F37F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3AF4FE-A64B-9446-3FB1-BC257833E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C48111-C6C6-D018-60FF-71BE496DB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6A56F6-53BB-F4C7-BBEE-68C8D26B2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07358C-9B52-CF53-80C6-3C636A7C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7767BFD-2994-90EA-8346-CE945BD1B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F47C02E3-8542-7675-4B66-2296BC994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E1D6D1-9FD2-BD4F-46E9-C9214BF5C375}"/>
              </a:ext>
            </a:extLst>
          </p:cNvPr>
          <p:cNvSpPr txBox="1"/>
          <p:nvPr/>
        </p:nvSpPr>
        <p:spPr>
          <a:xfrm>
            <a:off x="4278854" y="110490"/>
            <a:ext cx="7750628" cy="5375910"/>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GB" sz="2000" b="1" dirty="0">
                <a:solidFill>
                  <a:srgbClr val="002060"/>
                </a:solidFill>
                <a:highlight>
                  <a:srgbClr val="FFFFFF"/>
                </a:highlight>
              </a:rPr>
              <a:t>LEARNING OBJECTIVE:</a:t>
            </a:r>
          </a:p>
          <a:p>
            <a:pPr>
              <a:lnSpc>
                <a:spcPct val="90000"/>
              </a:lnSpc>
              <a:spcAft>
                <a:spcPts val="600"/>
              </a:spcAft>
            </a:pPr>
            <a:r>
              <a:rPr lang="en-GB" sz="2000" dirty="0">
                <a:solidFill>
                  <a:srgbClr val="002060"/>
                </a:solidFill>
                <a:highlight>
                  <a:srgbClr val="FFFFFF"/>
                </a:highlight>
              </a:rPr>
              <a:t>Provide training for </a:t>
            </a:r>
            <a:r>
              <a:rPr lang="en-GB" sz="2000" b="1" dirty="0">
                <a:solidFill>
                  <a:srgbClr val="002060"/>
                </a:solidFill>
                <a:highlight>
                  <a:srgbClr val="FFFFFF"/>
                </a:highlight>
              </a:rPr>
              <a:t>RMs covering all competence areas </a:t>
            </a:r>
            <a:r>
              <a:rPr lang="en-GB" sz="2000" dirty="0">
                <a:solidFill>
                  <a:srgbClr val="002060"/>
                </a:solidFill>
                <a:highlight>
                  <a:srgbClr val="FFFFFF"/>
                </a:highlight>
              </a:rPr>
              <a:t>of the profession</a:t>
            </a:r>
          </a:p>
          <a:p>
            <a:pPr>
              <a:lnSpc>
                <a:spcPct val="90000"/>
              </a:lnSpc>
              <a:spcAft>
                <a:spcPts val="600"/>
              </a:spcAft>
            </a:pPr>
            <a:endParaRPr lang="en-GB" sz="2000" dirty="0">
              <a:solidFill>
                <a:srgbClr val="002060"/>
              </a:solidFill>
              <a:highlight>
                <a:srgbClr val="FFFFFF"/>
              </a:highlight>
            </a:endParaRPr>
          </a:p>
          <a:p>
            <a:pPr>
              <a:lnSpc>
                <a:spcPct val="90000"/>
              </a:lnSpc>
              <a:spcAft>
                <a:spcPts val="600"/>
              </a:spcAft>
            </a:pPr>
            <a:r>
              <a:rPr lang="en-GB" sz="2000" b="1" dirty="0">
                <a:solidFill>
                  <a:srgbClr val="002060"/>
                </a:solidFill>
                <a:highlight>
                  <a:srgbClr val="FFFFFF"/>
                </a:highlight>
              </a:rPr>
              <a:t>CONTENT:</a:t>
            </a:r>
          </a:p>
          <a:p>
            <a:pPr>
              <a:lnSpc>
                <a:spcPct val="90000"/>
              </a:lnSpc>
              <a:spcAft>
                <a:spcPts val="600"/>
              </a:spcAft>
            </a:pPr>
            <a:r>
              <a:rPr lang="en-GB" sz="2000" dirty="0">
                <a:solidFill>
                  <a:srgbClr val="002060"/>
                </a:solidFill>
                <a:highlight>
                  <a:srgbClr val="FFFFFF"/>
                </a:highlight>
              </a:rPr>
              <a:t>CARDEA training modules are </a:t>
            </a:r>
            <a:r>
              <a:rPr lang="en-GB" sz="2000" b="1" dirty="0">
                <a:solidFill>
                  <a:srgbClr val="002060"/>
                </a:solidFill>
                <a:highlight>
                  <a:srgbClr val="FFFFFF"/>
                </a:highlight>
              </a:rPr>
              <a:t>core learning common to all categories of RMs</a:t>
            </a:r>
            <a:r>
              <a:rPr lang="en-GB" sz="2000" dirty="0">
                <a:solidFill>
                  <a:srgbClr val="002060"/>
                </a:solidFill>
                <a:highlight>
                  <a:srgbClr val="FFFFFF"/>
                </a:highlight>
              </a:rPr>
              <a:t> (i.e., Data Manager, Research Project Manager, Research Integrity Manager, and Outreach Manager), a comprehensive training covering the main aspects of the research management profession.</a:t>
            </a:r>
          </a:p>
          <a:p>
            <a:pPr>
              <a:lnSpc>
                <a:spcPct val="90000"/>
              </a:lnSpc>
              <a:spcAft>
                <a:spcPts val="600"/>
              </a:spcAft>
            </a:pPr>
            <a:endParaRPr lang="en-GB" sz="2000" dirty="0">
              <a:solidFill>
                <a:schemeClr val="accent4"/>
              </a:solidFill>
              <a:highlight>
                <a:srgbClr val="FFFFFF"/>
              </a:highlight>
            </a:endParaRPr>
          </a:p>
          <a:p>
            <a:pPr lvl="1">
              <a:lnSpc>
                <a:spcPct val="90000"/>
              </a:lnSpc>
              <a:spcAft>
                <a:spcPts val="600"/>
              </a:spcAft>
            </a:pPr>
            <a:r>
              <a:rPr lang="en-GB" sz="2000" i="1" dirty="0">
                <a:solidFill>
                  <a:schemeClr val="accent4"/>
                </a:solidFill>
                <a:highlight>
                  <a:srgbClr val="FFFFFF"/>
                </a:highlight>
              </a:rPr>
              <a:t>COVER ALL 8 COMPETENCE AREAS of RM COMP with a FOCUS ON SUBJECT MATTER EXPERTISE (Specialised knowledge for research performing organisational contexts).</a:t>
            </a:r>
          </a:p>
          <a:p>
            <a:pPr>
              <a:lnSpc>
                <a:spcPct val="90000"/>
              </a:lnSpc>
              <a:spcAft>
                <a:spcPts val="600"/>
              </a:spcAft>
            </a:pPr>
            <a:r>
              <a:rPr lang="en-GB" sz="2000" b="1" dirty="0">
                <a:solidFill>
                  <a:srgbClr val="002060"/>
                </a:solidFill>
                <a:highlight>
                  <a:srgbClr val="FFFFFF"/>
                </a:highlight>
              </a:rPr>
              <a:t>TARGET:</a:t>
            </a:r>
          </a:p>
          <a:p>
            <a:pPr>
              <a:lnSpc>
                <a:spcPct val="90000"/>
              </a:lnSpc>
              <a:spcAft>
                <a:spcPts val="600"/>
              </a:spcAft>
            </a:pPr>
            <a:r>
              <a:rPr lang="en-GB" sz="2000" b="1" dirty="0">
                <a:solidFill>
                  <a:srgbClr val="002060"/>
                </a:solidFill>
                <a:highlight>
                  <a:srgbClr val="FFFFFF"/>
                </a:highlight>
              </a:rPr>
              <a:t>mainly people new to the profession (RM1 newcomers), but training will also be valuable for more expert staff (RM2, RM3 and RM4) who</a:t>
            </a:r>
            <a:r>
              <a:rPr lang="en-GB" sz="2000" dirty="0">
                <a:solidFill>
                  <a:srgbClr val="002060"/>
                </a:solidFill>
                <a:highlight>
                  <a:srgbClr val="FFFFFF"/>
                </a:highlight>
              </a:rPr>
              <a:t> could choose some topics according to their own needs.</a:t>
            </a:r>
          </a:p>
          <a:p>
            <a:pPr>
              <a:lnSpc>
                <a:spcPct val="90000"/>
              </a:lnSpc>
              <a:spcAft>
                <a:spcPts val="600"/>
              </a:spcAft>
            </a:pPr>
            <a:endParaRPr lang="en-GB" sz="2000" dirty="0">
              <a:solidFill>
                <a:srgbClr val="002060"/>
              </a:solidFill>
              <a:highlight>
                <a:srgbClr val="FFFFFF"/>
              </a:highlight>
            </a:endParaRPr>
          </a:p>
          <a:p>
            <a:pPr>
              <a:lnSpc>
                <a:spcPct val="90000"/>
              </a:lnSpc>
              <a:spcAft>
                <a:spcPts val="600"/>
              </a:spcAft>
            </a:pPr>
            <a:r>
              <a:rPr lang="en-GB" sz="2000" i="1" dirty="0">
                <a:solidFill>
                  <a:schemeClr val="accent4"/>
                </a:solidFill>
                <a:highlight>
                  <a:srgbClr val="FFFFFF"/>
                </a:highlight>
              </a:rPr>
              <a:t>*FOCUS ON FOUNDATIONAL LEVEL COMPETENCES OF RM COMP</a:t>
            </a:r>
            <a:endParaRPr lang="en-US" sz="2000" b="0" i="1" dirty="0">
              <a:solidFill>
                <a:schemeClr val="accent4"/>
              </a:solidFill>
              <a:effectLst/>
              <a:highlight>
                <a:srgbClr val="FFFFFF"/>
              </a:highlight>
            </a:endParaRPr>
          </a:p>
        </p:txBody>
      </p:sp>
      <p:sp>
        <p:nvSpPr>
          <p:cNvPr id="2" name="Slide Number Placeholder 1">
            <a:extLst>
              <a:ext uri="{FF2B5EF4-FFF2-40B4-BE49-F238E27FC236}">
                <a16:creationId xmlns:a16="http://schemas.microsoft.com/office/drawing/2014/main" id="{5C821705-95D8-2C94-E051-7A2388CE2EA5}"/>
              </a:ext>
            </a:extLst>
          </p:cNvPr>
          <p:cNvSpPr>
            <a:spLocks noGrp="1"/>
          </p:cNvSpPr>
          <p:nvPr>
            <p:ph type="sldNum" sz="quarter" idx="12"/>
          </p:nvPr>
        </p:nvSpPr>
        <p:spPr/>
        <p:txBody>
          <a:bodyPr/>
          <a:lstStyle/>
          <a:p>
            <a:fld id="{7B310483-7BEA-4063-939D-000E0524B830}" type="slidenum">
              <a:rPr lang="en-IE" smtClean="0"/>
              <a:t>22</a:t>
            </a:fld>
            <a:endParaRPr lang="en-IE" dirty="0"/>
          </a:p>
        </p:txBody>
      </p:sp>
      <p:sp>
        <p:nvSpPr>
          <p:cNvPr id="4" name="TextBox 3">
            <a:extLst>
              <a:ext uri="{FF2B5EF4-FFF2-40B4-BE49-F238E27FC236}">
                <a16:creationId xmlns:a16="http://schemas.microsoft.com/office/drawing/2014/main" id="{F5E65FEF-2FBA-8A64-D189-CA9AD79138E3}"/>
              </a:ext>
            </a:extLst>
          </p:cNvPr>
          <p:cNvSpPr txBox="1"/>
          <p:nvPr/>
        </p:nvSpPr>
        <p:spPr>
          <a:xfrm>
            <a:off x="730775" y="4282284"/>
            <a:ext cx="2576265" cy="923330"/>
          </a:xfrm>
          <a:prstGeom prst="rect">
            <a:avLst/>
          </a:prstGeom>
          <a:noFill/>
        </p:spPr>
        <p:txBody>
          <a:bodyPr wrap="square" rtlCol="0">
            <a:spAutoFit/>
          </a:bodyPr>
          <a:lstStyle/>
          <a:p>
            <a:r>
              <a:rPr lang="en-IE" i="1" dirty="0">
                <a:solidFill>
                  <a:schemeClr val="bg1"/>
                </a:solidFill>
              </a:rPr>
              <a:t>Designed by Research Managers for Research Managers</a:t>
            </a:r>
          </a:p>
        </p:txBody>
      </p:sp>
      <p:pic>
        <p:nvPicPr>
          <p:cNvPr id="6" name="Picture 5">
            <a:extLst>
              <a:ext uri="{FF2B5EF4-FFF2-40B4-BE49-F238E27FC236}">
                <a16:creationId xmlns:a16="http://schemas.microsoft.com/office/drawing/2014/main" id="{A81B939C-D808-2973-7EEC-B90A206585E8}"/>
              </a:ext>
            </a:extLst>
          </p:cNvPr>
          <p:cNvPicPr>
            <a:picLocks noChangeAspect="1"/>
          </p:cNvPicPr>
          <p:nvPr/>
        </p:nvPicPr>
        <p:blipFill>
          <a:blip r:embed="rId2"/>
          <a:stretch>
            <a:fillRect/>
          </a:stretch>
        </p:blipFill>
        <p:spPr>
          <a:xfrm>
            <a:off x="333394" y="322985"/>
            <a:ext cx="3204000" cy="1785563"/>
          </a:xfrm>
          <a:prstGeom prst="rect">
            <a:avLst/>
          </a:prstGeom>
        </p:spPr>
      </p:pic>
    </p:spTree>
    <p:extLst>
      <p:ext uri="{BB962C8B-B14F-4D97-AF65-F5344CB8AC3E}">
        <p14:creationId xmlns:p14="http://schemas.microsoft.com/office/powerpoint/2010/main" val="186537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99D503-305C-1E8D-1EC2-5287B23A8E1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BFAB01-A852-47F3-9A09-37749C5A5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1AE85-4CA7-6D5E-9A74-28D42A6C48A6}"/>
              </a:ext>
            </a:extLst>
          </p:cNvPr>
          <p:cNvSpPr>
            <a:spLocks noGrp="1"/>
          </p:cNvSpPr>
          <p:nvPr>
            <p:ph type="title"/>
          </p:nvPr>
        </p:nvSpPr>
        <p:spPr>
          <a:xfrm>
            <a:off x="1136398" y="1061402"/>
            <a:ext cx="5427525" cy="646018"/>
          </a:xfrm>
        </p:spPr>
        <p:txBody>
          <a:bodyPr vert="horz" lIns="91440" tIns="45720" rIns="91440" bIns="45720" rtlCol="0" anchor="b">
            <a:normAutofit fontScale="90000"/>
          </a:bodyPr>
          <a:lstStyle/>
          <a:p>
            <a:pPr marL="0" indent="0">
              <a:buNone/>
            </a:pPr>
            <a:r>
              <a:rPr lang="en-GB" sz="4000" b="1" dirty="0">
                <a:solidFill>
                  <a:srgbClr val="002060"/>
                </a:solidFill>
              </a:rPr>
              <a:t>Main Features Of CARDEA Training Modules</a:t>
            </a:r>
            <a:endParaRPr lang="en-IE" sz="4000" b="1" dirty="0">
              <a:solidFill>
                <a:srgbClr val="002060"/>
              </a:solidFill>
            </a:endParaRPr>
          </a:p>
        </p:txBody>
      </p:sp>
      <p:sp>
        <p:nvSpPr>
          <p:cNvPr id="4" name="Text Placeholder 3">
            <a:extLst>
              <a:ext uri="{FF2B5EF4-FFF2-40B4-BE49-F238E27FC236}">
                <a16:creationId xmlns:a16="http://schemas.microsoft.com/office/drawing/2014/main" id="{E481A1D0-7FC6-936F-4BDB-BA2544E63E5B}"/>
              </a:ext>
            </a:extLst>
          </p:cNvPr>
          <p:cNvSpPr>
            <a:spLocks noGrp="1"/>
          </p:cNvSpPr>
          <p:nvPr>
            <p:ph type="body" sz="half" idx="2"/>
          </p:nvPr>
        </p:nvSpPr>
        <p:spPr>
          <a:xfrm>
            <a:off x="1136398" y="1937657"/>
            <a:ext cx="5427526" cy="3962399"/>
          </a:xfrm>
        </p:spPr>
        <p:txBody>
          <a:bodyPr vert="horz" lIns="91440" tIns="45720" rIns="91440" bIns="45720" rtlCol="0" anchor="t">
            <a:noAutofit/>
          </a:bodyPr>
          <a:lstStyle/>
          <a:p>
            <a:pPr marL="342900" indent="-342900">
              <a:buFont typeface="Arial" panose="020B0604020202020204" pitchFamily="34" charset="0"/>
              <a:buChar char="•"/>
            </a:pPr>
            <a:r>
              <a:rPr lang="en-GB" sz="2000" dirty="0">
                <a:solidFill>
                  <a:srgbClr val="002060"/>
                </a:solidFill>
              </a:rPr>
              <a:t>Recorded lessons format (without live audience) created specifically for the CARDEA training purpose. </a:t>
            </a:r>
          </a:p>
          <a:p>
            <a:pPr marL="342900" indent="-342900">
              <a:buFont typeface="Arial" panose="020B0604020202020204" pitchFamily="34" charset="0"/>
              <a:buChar char="•"/>
            </a:pPr>
            <a:r>
              <a:rPr lang="en-GB" sz="2000" dirty="0">
                <a:solidFill>
                  <a:srgbClr val="002060"/>
                </a:solidFill>
              </a:rPr>
              <a:t>In English language. </a:t>
            </a:r>
          </a:p>
          <a:p>
            <a:pPr marL="342900" indent="-342900">
              <a:buFont typeface="Arial" panose="020B0604020202020204" pitchFamily="34" charset="0"/>
              <a:buChar char="•"/>
            </a:pPr>
            <a:r>
              <a:rPr lang="en-GB" sz="2000" b="1" u="sng" dirty="0">
                <a:solidFill>
                  <a:srgbClr val="002060"/>
                </a:solidFill>
              </a:rPr>
              <a:t>Free. </a:t>
            </a:r>
          </a:p>
          <a:p>
            <a:pPr marL="342900" indent="-342900">
              <a:buFont typeface="Arial" panose="020B0604020202020204" pitchFamily="34" charset="0"/>
              <a:buChar char="•"/>
            </a:pPr>
            <a:r>
              <a:rPr lang="en-GB" sz="2000" dirty="0">
                <a:solidFill>
                  <a:srgbClr val="002060"/>
                </a:solidFill>
              </a:rPr>
              <a:t>17 modules: 2 hours per each module: a module is divided into several sub-videos lasting 20/30 minutes each for one "2hcourse“.</a:t>
            </a:r>
          </a:p>
          <a:p>
            <a:pPr marL="342900" indent="-342900">
              <a:buFont typeface="Arial" panose="020B0604020202020204" pitchFamily="34" charset="0"/>
              <a:buChar char="•"/>
            </a:pPr>
            <a:r>
              <a:rPr lang="en-GB" sz="2000" dirty="0">
                <a:solidFill>
                  <a:srgbClr val="002060"/>
                </a:solidFill>
              </a:rPr>
              <a:t>Trainers: CARDEA partners + external expert. </a:t>
            </a:r>
          </a:p>
          <a:p>
            <a:pPr marL="342900" indent="-342900">
              <a:buFont typeface="Arial" panose="020B0604020202020204" pitchFamily="34" charset="0"/>
              <a:buChar char="•"/>
            </a:pPr>
            <a:r>
              <a:rPr lang="en-GB" sz="2000" dirty="0">
                <a:solidFill>
                  <a:srgbClr val="002060"/>
                </a:solidFill>
              </a:rPr>
              <a:t>CARDEA will release a micro-credential for free to those who will complete the CARDEA training modules entirely.</a:t>
            </a:r>
            <a:endParaRPr lang="en-US" sz="2000" b="1" i="1" dirty="0">
              <a:solidFill>
                <a:srgbClr val="002060"/>
              </a:solidFill>
            </a:endParaRPr>
          </a:p>
        </p:txBody>
      </p:sp>
      <p:sp>
        <p:nvSpPr>
          <p:cNvPr id="13" name="Rectangle 12">
            <a:extLst>
              <a:ext uri="{FF2B5EF4-FFF2-40B4-BE49-F238E27FC236}">
                <a16:creationId xmlns:a16="http://schemas.microsoft.com/office/drawing/2014/main" id="{90A157B9-832E-9B08-770E-6375932BB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E0BF52-6AD4-C045-AAD2-FEA40F80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83635C91-73E5-4932-22A1-C43DBD147082}"/>
              </a:ext>
            </a:extLst>
          </p:cNvPr>
          <p:cNvPicPr>
            <a:picLocks noGrp="1" noChangeAspect="1"/>
          </p:cNvPicPr>
          <p:nvPr>
            <p:ph idx="1"/>
          </p:nvPr>
        </p:nvPicPr>
        <p:blipFill>
          <a:blip r:embed="rId2"/>
          <a:stretch>
            <a:fillRect/>
          </a:stretch>
        </p:blipFill>
        <p:spPr>
          <a:xfrm>
            <a:off x="7055961" y="1256056"/>
            <a:ext cx="4644000" cy="4644000"/>
          </a:xfrm>
        </p:spPr>
      </p:pic>
    </p:spTree>
    <p:extLst>
      <p:ext uri="{BB962C8B-B14F-4D97-AF65-F5344CB8AC3E}">
        <p14:creationId xmlns:p14="http://schemas.microsoft.com/office/powerpoint/2010/main" val="428610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123B77-30DF-BFE2-9E3E-A253478A25B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FC24E14-1478-5335-7B43-561E0A843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12857-1D2A-FC31-0622-4C0C258BC419}"/>
              </a:ext>
            </a:extLst>
          </p:cNvPr>
          <p:cNvSpPr>
            <a:spLocks noGrp="1"/>
          </p:cNvSpPr>
          <p:nvPr>
            <p:ph type="title"/>
          </p:nvPr>
        </p:nvSpPr>
        <p:spPr>
          <a:xfrm>
            <a:off x="1136398" y="1061402"/>
            <a:ext cx="5427525" cy="646018"/>
          </a:xfrm>
        </p:spPr>
        <p:txBody>
          <a:bodyPr vert="horz" lIns="91440" tIns="45720" rIns="91440" bIns="45720" rtlCol="0" anchor="b">
            <a:normAutofit/>
          </a:bodyPr>
          <a:lstStyle/>
          <a:p>
            <a:pPr marL="0" indent="0">
              <a:buNone/>
            </a:pPr>
            <a:r>
              <a:rPr lang="en-IE" sz="4000" b="1" dirty="0">
                <a:solidFill>
                  <a:srgbClr val="002060"/>
                </a:solidFill>
              </a:rPr>
              <a:t>What’s Next for CARDEA?</a:t>
            </a:r>
          </a:p>
        </p:txBody>
      </p:sp>
      <p:sp>
        <p:nvSpPr>
          <p:cNvPr id="4" name="Text Placeholder 3">
            <a:extLst>
              <a:ext uri="{FF2B5EF4-FFF2-40B4-BE49-F238E27FC236}">
                <a16:creationId xmlns:a16="http://schemas.microsoft.com/office/drawing/2014/main" id="{60A22C04-43BD-2DD4-26F0-2F8143C7FB13}"/>
              </a:ext>
            </a:extLst>
          </p:cNvPr>
          <p:cNvSpPr>
            <a:spLocks noGrp="1"/>
          </p:cNvSpPr>
          <p:nvPr>
            <p:ph type="body" sz="half" idx="2"/>
          </p:nvPr>
        </p:nvSpPr>
        <p:spPr>
          <a:xfrm>
            <a:off x="1136398" y="1937657"/>
            <a:ext cx="5427526" cy="3962399"/>
          </a:xfrm>
        </p:spPr>
        <p:txBody>
          <a:bodyPr vert="horz" lIns="91440" tIns="45720" rIns="91440" bIns="45720" rtlCol="0" anchor="t">
            <a:noAutofit/>
          </a:bodyPr>
          <a:lstStyle/>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Charter for Research Managers</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Research Manager Mobility</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EDI</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Capacity Building</a:t>
            </a:r>
          </a:p>
          <a:p>
            <a:pPr marR="0" lvl="0" algn="l" defTabSz="914400" rtl="0" eaLnBrk="1" fontAlgn="auto" latinLnBrk="0" hangingPunct="1">
              <a:lnSpc>
                <a:spcPct val="120000"/>
              </a:lnSpc>
              <a:spcBef>
                <a:spcPts val="1000"/>
              </a:spcBef>
              <a:spcAft>
                <a:spcPts val="0"/>
              </a:spcAft>
              <a:buClrTx/>
              <a:buSzTx/>
              <a:tabLst/>
              <a:defRPr/>
            </a:pPr>
            <a:r>
              <a:rPr lang="en-US" sz="2400" dirty="0">
                <a:solidFill>
                  <a:srgbClr val="002060"/>
                </a:solidFill>
              </a:rPr>
              <a:t>**Please connect with us we’d love to get to know you </a:t>
            </a:r>
            <a:r>
              <a:rPr lang="en-US" sz="2400" dirty="0">
                <a:solidFill>
                  <a:srgbClr val="002060"/>
                </a:solidFill>
                <a:sym typeface="Wingdings" panose="05000000000000000000" pitchFamily="2" charset="2"/>
              </a:rPr>
              <a:t></a:t>
            </a:r>
            <a:endParaRPr kumimoji="0" lang="en-IE" sz="2400" b="0" i="0" u="none" strike="noStrike" kern="1200" cap="none" spc="0" normalizeH="0" baseline="0" noProof="0" dirty="0">
              <a:ln>
                <a:noFill/>
              </a:ln>
              <a:solidFill>
                <a:srgbClr val="002060"/>
              </a:solidFill>
              <a:effectLst/>
              <a:uLnTx/>
              <a:uFillTx/>
              <a:ea typeface="+mn-ea"/>
              <a:cs typeface="+mn-cs"/>
            </a:endParaRPr>
          </a:p>
        </p:txBody>
      </p:sp>
      <p:pic>
        <p:nvPicPr>
          <p:cNvPr id="6" name="Content Placeholder 5">
            <a:extLst>
              <a:ext uri="{FF2B5EF4-FFF2-40B4-BE49-F238E27FC236}">
                <a16:creationId xmlns:a16="http://schemas.microsoft.com/office/drawing/2014/main" id="{6785DFEE-EF68-B0BD-271E-3ECC09A974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39" r="14539"/>
          <a:stretch/>
        </p:blipFill>
        <p:spPr>
          <a:xfrm>
            <a:off x="7199961" y="1251000"/>
            <a:ext cx="4356000" cy="43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60F6D503-686C-B6AF-D2CC-929EA19D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C9AD8D-62D6-8BE5-DC4D-140941BD8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23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3A060B-45D8-CDA0-480D-0ADDAE7DC28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B08499-BDB8-5338-C9F1-C4AC4C270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E450C3-E528-5845-12C0-66559873E04E}"/>
              </a:ext>
            </a:extLst>
          </p:cNvPr>
          <p:cNvSpPr>
            <a:spLocks noGrp="1"/>
          </p:cNvSpPr>
          <p:nvPr>
            <p:ph type="title"/>
          </p:nvPr>
        </p:nvSpPr>
        <p:spPr>
          <a:xfrm>
            <a:off x="806216" y="461165"/>
            <a:ext cx="10579568" cy="646018"/>
          </a:xfrm>
        </p:spPr>
        <p:txBody>
          <a:bodyPr vert="horz" lIns="91440" tIns="45720" rIns="91440" bIns="45720" rtlCol="0" anchor="b">
            <a:noAutofit/>
          </a:bodyPr>
          <a:lstStyle/>
          <a:p>
            <a:pPr marL="0" indent="0" algn="ctr">
              <a:buNone/>
            </a:pPr>
            <a:br>
              <a:rPr lang="en-US" sz="3600" b="1" u="sng">
                <a:solidFill>
                  <a:srgbClr val="002060"/>
                </a:solidFill>
              </a:rPr>
            </a:br>
            <a:br>
              <a:rPr lang="en-US" sz="3600" b="1" u="sng">
                <a:solidFill>
                  <a:srgbClr val="002060"/>
                </a:solidFill>
              </a:rPr>
            </a:br>
            <a:br>
              <a:rPr lang="en-US" sz="3600" b="1" u="sng">
                <a:solidFill>
                  <a:srgbClr val="002060"/>
                </a:solidFill>
              </a:rPr>
            </a:br>
            <a:br>
              <a:rPr lang="en-US" sz="3600" b="1" u="sng">
                <a:solidFill>
                  <a:srgbClr val="002060"/>
                </a:solidFill>
              </a:rPr>
            </a:br>
            <a:r>
              <a:rPr lang="en-US" sz="3600" b="1" u="sng">
                <a:solidFill>
                  <a:srgbClr val="002060"/>
                </a:solidFill>
              </a:rPr>
              <a:t>What </a:t>
            </a:r>
            <a:r>
              <a:rPr lang="en-US" sz="3600" b="1" u="sng" dirty="0">
                <a:solidFill>
                  <a:srgbClr val="002060"/>
                </a:solidFill>
              </a:rPr>
              <a:t>it’s like to work together in the CARDEA consortium?</a:t>
            </a:r>
            <a:endParaRPr lang="en-IE" sz="3600" b="1" u="sng" dirty="0">
              <a:solidFill>
                <a:srgbClr val="002060"/>
              </a:solidFill>
            </a:endParaRPr>
          </a:p>
        </p:txBody>
      </p:sp>
      <p:sp>
        <p:nvSpPr>
          <p:cNvPr id="13" name="Rectangle 12">
            <a:extLst>
              <a:ext uri="{FF2B5EF4-FFF2-40B4-BE49-F238E27FC236}">
                <a16:creationId xmlns:a16="http://schemas.microsoft.com/office/drawing/2014/main" id="{B3BF2550-B23F-FE2A-D90F-CCC3AAC12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E8B3D49-EFC6-B62A-9AA5-61578A508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C18136B-B4D6-8D0C-A49B-53ECDBDD2AF2}"/>
              </a:ext>
            </a:extLst>
          </p:cNvPr>
          <p:cNvSpPr txBox="1"/>
          <p:nvPr/>
        </p:nvSpPr>
        <p:spPr>
          <a:xfrm>
            <a:off x="2989943" y="2510971"/>
            <a:ext cx="660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ZoneTexte 15">
            <a:extLst>
              <a:ext uri="{FF2B5EF4-FFF2-40B4-BE49-F238E27FC236}">
                <a16:creationId xmlns:a16="http://schemas.microsoft.com/office/drawing/2014/main" id="{CF40A9BD-1550-B6D2-D4CC-B3F918D4E7D7}"/>
              </a:ext>
            </a:extLst>
          </p:cNvPr>
          <p:cNvSpPr txBox="1"/>
          <p:nvPr/>
        </p:nvSpPr>
        <p:spPr>
          <a:xfrm>
            <a:off x="1879600" y="1800445"/>
            <a:ext cx="8432800" cy="31393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Cultural </a:t>
            </a:r>
            <a:r>
              <a:rPr lang="fr-FR" altLang="fr-FR" b="1" dirty="0">
                <a:solidFill>
                  <a:prstClr val="black"/>
                </a:solidFill>
                <a:latin typeface="Arial" panose="020B0604020202020204" pitchFamily="34" charset="0"/>
              </a:rPr>
              <a:t>D</a:t>
            </a:r>
            <a:r>
              <a:rPr kumimoji="0" lang="fr-FR" altLang="fr-FR"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iversity</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GB"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Working with partners from different countries brings fresh perspectives and new ways of thinking.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Exchange &amp; Mutual </a:t>
            </a:r>
            <a:r>
              <a:rPr lang="fr-FR" altLang="fr-FR" b="1" dirty="0">
                <a:solidFill>
                  <a:prstClr val="black"/>
                </a:solidFill>
                <a:latin typeface="Arial" panose="020B0604020202020204" pitchFamily="34" charset="0"/>
              </a:rPr>
              <a:t>L</a:t>
            </a:r>
            <a:r>
              <a:rPr kumimoji="0" lang="fr-FR" altLang="fr-FR"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earning</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Each meeting is an opportunity to share practices, Tools, and approaches.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Inclusive &amp; collaborative management</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UCC fosters an open and inclusive atmosphere where everyone’s input is valued.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Personal and professional growth</a:t>
            </a:r>
            <a:r>
              <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Participating in the consortium has enriched our own way of working and has expanded our horizons.</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450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7BEF7-5E9B-29BC-1DB1-5D1DB2D16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55369-998D-23C8-52CA-D465DB600B76}"/>
              </a:ext>
            </a:extLst>
          </p:cNvPr>
          <p:cNvSpPr>
            <a:spLocks noGrp="1"/>
          </p:cNvSpPr>
          <p:nvPr>
            <p:ph type="title"/>
          </p:nvPr>
        </p:nvSpPr>
        <p:spPr>
          <a:xfrm>
            <a:off x="806216" y="461165"/>
            <a:ext cx="10579568" cy="646018"/>
          </a:xfrm>
        </p:spPr>
        <p:txBody>
          <a:bodyPr vert="horz" lIns="91440" tIns="45720" rIns="91440" bIns="45720" rtlCol="0" anchor="b">
            <a:noAutofit/>
          </a:bodyPr>
          <a:lstStyle/>
          <a:p>
            <a:pPr marL="0" indent="0" algn="ctr">
              <a:buNone/>
            </a:pPr>
            <a:r>
              <a:rPr lang="en-IE" sz="6000" b="1" u="sng" dirty="0">
                <a:solidFill>
                  <a:srgbClr val="002060"/>
                </a:solidFill>
              </a:rPr>
              <a:t>Join us for our RM COMP webinar </a:t>
            </a:r>
          </a:p>
        </p:txBody>
      </p:sp>
      <p:pic>
        <p:nvPicPr>
          <p:cNvPr id="10" name="Graphique 9" descr="Calendrier journalier avec un remplissage uni">
            <a:extLst>
              <a:ext uri="{FF2B5EF4-FFF2-40B4-BE49-F238E27FC236}">
                <a16:creationId xmlns:a16="http://schemas.microsoft.com/office/drawing/2014/main" id="{3382BA9F-129D-43A8-C2E3-46C07D30D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246" y="1085704"/>
            <a:ext cx="1868129" cy="1868129"/>
          </a:xfrm>
          <a:prstGeom prst="rect">
            <a:avLst/>
          </a:prstGeom>
        </p:spPr>
      </p:pic>
      <p:sp>
        <p:nvSpPr>
          <p:cNvPr id="12" name="ZoneTexte 11">
            <a:extLst>
              <a:ext uri="{FF2B5EF4-FFF2-40B4-BE49-F238E27FC236}">
                <a16:creationId xmlns:a16="http://schemas.microsoft.com/office/drawing/2014/main" id="{356E42D9-BDB9-F77C-0C4A-5F035A0735E3}"/>
              </a:ext>
            </a:extLst>
          </p:cNvPr>
          <p:cNvSpPr txBox="1"/>
          <p:nvPr/>
        </p:nvSpPr>
        <p:spPr>
          <a:xfrm>
            <a:off x="2395350" y="1568346"/>
            <a:ext cx="5630067" cy="1077218"/>
          </a:xfrm>
          <a:prstGeom prst="rect">
            <a:avLst/>
          </a:prstGeom>
          <a:noFill/>
        </p:spPr>
        <p:txBody>
          <a:bodyPr wrap="none" rtlCol="0">
            <a:spAutoFit/>
          </a:bodyPr>
          <a:lstStyle/>
          <a:p>
            <a:r>
              <a:rPr lang="fr-BE" sz="3200" b="1" dirty="0"/>
              <a:t>06/06/2025 – 10 am CET</a:t>
            </a:r>
          </a:p>
          <a:p>
            <a:r>
              <a:rPr lang="fr-BE" sz="3200" dirty="0"/>
              <a:t>Empowering Research Managers</a:t>
            </a:r>
          </a:p>
        </p:txBody>
      </p:sp>
      <p:sp>
        <p:nvSpPr>
          <p:cNvPr id="14" name="ZoneTexte 13">
            <a:extLst>
              <a:ext uri="{FF2B5EF4-FFF2-40B4-BE49-F238E27FC236}">
                <a16:creationId xmlns:a16="http://schemas.microsoft.com/office/drawing/2014/main" id="{3E02F728-7DF8-2F2A-0817-22EC05C983ED}"/>
              </a:ext>
            </a:extLst>
          </p:cNvPr>
          <p:cNvSpPr txBox="1"/>
          <p:nvPr/>
        </p:nvSpPr>
        <p:spPr>
          <a:xfrm>
            <a:off x="835712" y="3558150"/>
            <a:ext cx="3759875" cy="769441"/>
          </a:xfrm>
          <a:prstGeom prst="rect">
            <a:avLst/>
          </a:prstGeom>
          <a:noFill/>
        </p:spPr>
        <p:txBody>
          <a:bodyPr wrap="none" rtlCol="0">
            <a:spAutoFit/>
          </a:bodyPr>
          <a:lstStyle/>
          <a:p>
            <a:r>
              <a:rPr lang="fr-BE" sz="4400" b="1" dirty="0" err="1"/>
              <a:t>Subscribe</a:t>
            </a:r>
            <a:r>
              <a:rPr lang="fr-BE" sz="4400" b="1" dirty="0"/>
              <a:t> </a:t>
            </a:r>
            <a:r>
              <a:rPr lang="fr-BE" sz="4400" b="1" dirty="0" err="1"/>
              <a:t>here</a:t>
            </a:r>
            <a:r>
              <a:rPr lang="fr-BE" sz="4400" b="1" dirty="0"/>
              <a:t> </a:t>
            </a:r>
          </a:p>
        </p:txBody>
      </p:sp>
      <p:cxnSp>
        <p:nvCxnSpPr>
          <p:cNvPr id="17" name="Connecteur : en arc 16">
            <a:extLst>
              <a:ext uri="{FF2B5EF4-FFF2-40B4-BE49-F238E27FC236}">
                <a16:creationId xmlns:a16="http://schemas.microsoft.com/office/drawing/2014/main" id="{13C25DBB-7AA2-355D-6F7F-B4D51B97ADE0}"/>
              </a:ext>
            </a:extLst>
          </p:cNvPr>
          <p:cNvCxnSpPr>
            <a:cxnSpLocks/>
          </p:cNvCxnSpPr>
          <p:nvPr/>
        </p:nvCxnSpPr>
        <p:spPr>
          <a:xfrm>
            <a:off x="4455565" y="4145809"/>
            <a:ext cx="961291" cy="754745"/>
          </a:xfrm>
          <a:prstGeom prst="curvedConnector3">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20" name="Image 19" descr="Une image contenant texte, motif, point">
            <a:extLst>
              <a:ext uri="{FF2B5EF4-FFF2-40B4-BE49-F238E27FC236}">
                <a16:creationId xmlns:a16="http://schemas.microsoft.com/office/drawing/2014/main" id="{300E0F7B-E76B-28A2-EAEB-F7D50A4DD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540" y="3503193"/>
            <a:ext cx="2671610" cy="2671610"/>
          </a:xfrm>
          <a:prstGeom prst="rect">
            <a:avLst/>
          </a:prstGeom>
          <a:ln w="38100">
            <a:solidFill>
              <a:srgbClr val="7030A0"/>
            </a:solidFill>
          </a:ln>
        </p:spPr>
      </p:pic>
      <p:pic>
        <p:nvPicPr>
          <p:cNvPr id="22" name="Image 21" descr="Une image contenant capture d’écran, cercle, texte, Graphique">
            <a:extLst>
              <a:ext uri="{FF2B5EF4-FFF2-40B4-BE49-F238E27FC236}">
                <a16:creationId xmlns:a16="http://schemas.microsoft.com/office/drawing/2014/main" id="{28932E34-4148-A283-83BF-EBF60B7DF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396" y="1236000"/>
            <a:ext cx="2641358" cy="2848253"/>
          </a:xfrm>
          <a:prstGeom prst="rect">
            <a:avLst/>
          </a:prstGeom>
        </p:spPr>
      </p:pic>
    </p:spTree>
    <p:extLst>
      <p:ext uri="{BB962C8B-B14F-4D97-AF65-F5344CB8AC3E}">
        <p14:creationId xmlns:p14="http://schemas.microsoft.com/office/powerpoint/2010/main" val="14715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8D0B-AA66-C05D-6B96-74D511BB7EC6}"/>
            </a:ext>
          </a:extLst>
        </p:cNvPr>
        <p:cNvGrpSpPr/>
        <p:nvPr/>
      </p:nvGrpSpPr>
      <p:grpSpPr>
        <a:xfrm>
          <a:off x="0" y="0"/>
          <a:ext cx="0" cy="0"/>
          <a:chOff x="0" y="0"/>
          <a:chExt cx="0" cy="0"/>
        </a:xfrm>
      </p:grpSpPr>
      <p:grpSp>
        <p:nvGrpSpPr>
          <p:cNvPr id="12" name="Gruppo 11">
            <a:extLst>
              <a:ext uri="{FF2B5EF4-FFF2-40B4-BE49-F238E27FC236}">
                <a16:creationId xmlns:a16="http://schemas.microsoft.com/office/drawing/2014/main" id="{6B676494-0281-F87E-506B-38A6F8B3F407}"/>
              </a:ext>
            </a:extLst>
          </p:cNvPr>
          <p:cNvGrpSpPr/>
          <p:nvPr/>
        </p:nvGrpSpPr>
        <p:grpSpPr>
          <a:xfrm>
            <a:off x="8428396" y="4176215"/>
            <a:ext cx="3421821" cy="1611967"/>
            <a:chOff x="4286567" y="2619375"/>
            <a:chExt cx="3618865" cy="1619250"/>
          </a:xfrm>
        </p:grpSpPr>
        <p:pic>
          <p:nvPicPr>
            <p:cNvPr id="10" name="Picture 24" descr="Blue text on a white background&#10;&#10;Description automatically generated with medium confidence">
              <a:extLst>
                <a:ext uri="{FF2B5EF4-FFF2-40B4-BE49-F238E27FC236}">
                  <a16:creationId xmlns:a16="http://schemas.microsoft.com/office/drawing/2014/main" id="{0ED5BEA9-5428-423F-7BA4-B254089B6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567" y="2619375"/>
              <a:ext cx="3599815" cy="755650"/>
            </a:xfrm>
            <a:prstGeom prst="rect">
              <a:avLst/>
            </a:prstGeom>
          </p:spPr>
        </p:pic>
        <p:sp>
          <p:nvSpPr>
            <p:cNvPr id="11" name="CasellaDiTesto 20">
              <a:extLst>
                <a:ext uri="{FF2B5EF4-FFF2-40B4-BE49-F238E27FC236}">
                  <a16:creationId xmlns:a16="http://schemas.microsoft.com/office/drawing/2014/main" id="{130758E8-0E5B-3E09-5F4B-A663830F2B44}"/>
                </a:ext>
              </a:extLst>
            </p:cNvPr>
            <p:cNvSpPr txBox="1"/>
            <p:nvPr/>
          </p:nvSpPr>
          <p:spPr>
            <a:xfrm>
              <a:off x="4305617" y="3419475"/>
              <a:ext cx="3599815" cy="819150"/>
            </a:xfrm>
            <a:prstGeom prst="rect">
              <a:avLst/>
            </a:prstGeom>
            <a:noFill/>
            <a:ln w="9525">
              <a:solidFill>
                <a:srgbClr val="042979"/>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1" i="0" u="none" strike="noStrike" kern="1200" cap="none" spc="0" normalizeH="0" baseline="0" noProof="0" dirty="0">
                  <a:ln>
                    <a:noFill/>
                  </a:ln>
                  <a:solidFill>
                    <a:srgbClr val="042979"/>
                  </a:solidFill>
                  <a:effectLst/>
                  <a:uLnTx/>
                  <a:uFillTx/>
                  <a:latin typeface="Calibri" panose="020F0502020204030204" pitchFamily="34" charset="0"/>
                  <a:ea typeface="Verdana" panose="020B0604030504040204" pitchFamily="34" charset="0"/>
                  <a:cs typeface="Calibri" panose="020F0502020204030204" pitchFamily="34"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3600" b="1" i="0" u="none" strike="noStrike" kern="1200" cap="none" spc="0" normalizeH="0" baseline="0" noProof="0" dirty="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3600" b="1" i="0" u="none" strike="noStrike" kern="1200" cap="none" spc="0" normalizeH="0" baseline="0" noProof="0" dirty="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3600" b="1" i="0" u="none" strike="noStrike" kern="1200" cap="none" spc="0" normalizeH="0" baseline="0" noProof="0" dirty="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2000" b="1" i="0" u="none" strike="noStrike" kern="1200" cap="none" spc="0" normalizeH="0" baseline="0" noProof="0" dirty="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p:txBody>
        </p:sp>
      </p:grpSp>
      <p:sp>
        <p:nvSpPr>
          <p:cNvPr id="13" name="CasellaDiTesto 20">
            <a:extLst>
              <a:ext uri="{FF2B5EF4-FFF2-40B4-BE49-F238E27FC236}">
                <a16:creationId xmlns:a16="http://schemas.microsoft.com/office/drawing/2014/main" id="{5DEDA348-B97A-A2B0-E26A-FF114025ABE9}"/>
              </a:ext>
            </a:extLst>
          </p:cNvPr>
          <p:cNvSpPr txBox="1"/>
          <p:nvPr/>
        </p:nvSpPr>
        <p:spPr>
          <a:xfrm>
            <a:off x="3814454" y="449648"/>
            <a:ext cx="8140195" cy="5596590"/>
          </a:xfrm>
          <a:prstGeom prst="rect">
            <a:avLst/>
          </a:prstGeom>
          <a:noFill/>
          <a:ln w="28575">
            <a:solidFill>
              <a:srgbClr val="042979"/>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a:ln>
                <a:noFill/>
              </a:ln>
              <a:solidFill>
                <a:srgbClr val="042979"/>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42979"/>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42979"/>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3600" b="1" i="0" u="none" strike="noStrike" kern="1200" cap="none" spc="0" normalizeH="0" baseline="0" noProof="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IE" sz="2000" b="1" i="0" u="none" strike="noStrike" kern="1200" cap="none" spc="0" normalizeH="0" baseline="0" noProof="0">
                <a:ln>
                  <a:noFill/>
                </a:ln>
                <a:solidFill>
                  <a:srgbClr val="042979"/>
                </a:solidFill>
                <a:effectLst/>
                <a:uLnTx/>
                <a:uFillTx/>
                <a:latin typeface="Bahnschrift SemiBold SemiConden" panose="020B0502040204020203" pitchFamily="34" charset="0"/>
                <a:ea typeface="Verdana" panose="020B0604030504040204" pitchFamily="34" charset="0"/>
                <a:cs typeface="Times New Roman" panose="02020603050405020304" pitchFamily="18" charset="0"/>
              </a:rPr>
              <a:t> </a:t>
            </a:r>
            <a:endParaRPr kumimoji="0" lang="it-IT" sz="1100" b="0" i="0" u="none" strike="noStrike" kern="1200" cap="none" spc="0" normalizeH="0" baseline="0" noProof="0" dirty="0">
              <a:ln>
                <a:noFill/>
              </a:ln>
              <a:solidFill>
                <a:prstClr val="black"/>
              </a:solidFill>
              <a:effectLst/>
              <a:uLnTx/>
              <a:uFillTx/>
              <a:latin typeface="Bahnschrift Light SemiCondensed" panose="020B0502040204020203" pitchFamily="34" charset="0"/>
              <a:ea typeface="Calibri" panose="020F0502020204030204" pitchFamily="34" charset="0"/>
              <a:cs typeface="Calibri" panose="020F0502020204030204" pitchFamily="34" charset="0"/>
            </a:endParaRPr>
          </a:p>
        </p:txBody>
      </p:sp>
      <p:grpSp>
        <p:nvGrpSpPr>
          <p:cNvPr id="23" name="Gruppo 22">
            <a:extLst>
              <a:ext uri="{FF2B5EF4-FFF2-40B4-BE49-F238E27FC236}">
                <a16:creationId xmlns:a16="http://schemas.microsoft.com/office/drawing/2014/main" id="{934468D2-03E0-0152-0324-0C1184118108}"/>
              </a:ext>
            </a:extLst>
          </p:cNvPr>
          <p:cNvGrpSpPr/>
          <p:nvPr/>
        </p:nvGrpSpPr>
        <p:grpSpPr>
          <a:xfrm flipV="1">
            <a:off x="0" y="-1"/>
            <a:ext cx="3991429" cy="3410857"/>
            <a:chOff x="0" y="0"/>
            <a:chExt cx="5593620" cy="6992025"/>
          </a:xfrm>
        </p:grpSpPr>
        <p:sp>
          <p:nvSpPr>
            <p:cNvPr id="24" name="Triangolo rettangolo 23">
              <a:extLst>
                <a:ext uri="{FF2B5EF4-FFF2-40B4-BE49-F238E27FC236}">
                  <a16:creationId xmlns:a16="http://schemas.microsoft.com/office/drawing/2014/main" id="{4002D93E-C503-076E-108E-6D5D3B3B8474}"/>
                </a:ext>
              </a:extLst>
            </p:cNvPr>
            <p:cNvSpPr>
              <a:spLocks noChangeAspect="1"/>
            </p:cNvSpPr>
            <p:nvPr/>
          </p:nvSpPr>
          <p:spPr>
            <a:xfrm>
              <a:off x="0" y="0"/>
              <a:ext cx="5593620" cy="6992025"/>
            </a:xfrm>
            <a:prstGeom prst="rtTriangle">
              <a:avLst/>
            </a:prstGeom>
            <a:solidFill>
              <a:srgbClr val="E569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riangolo rettangolo 24">
              <a:extLst>
                <a:ext uri="{FF2B5EF4-FFF2-40B4-BE49-F238E27FC236}">
                  <a16:creationId xmlns:a16="http://schemas.microsoft.com/office/drawing/2014/main" id="{ABD0D777-1924-8253-4AFC-2C8F0A89EC7A}"/>
                </a:ext>
              </a:extLst>
            </p:cNvPr>
            <p:cNvSpPr>
              <a:spLocks noChangeAspect="1"/>
            </p:cNvSpPr>
            <p:nvPr/>
          </p:nvSpPr>
          <p:spPr>
            <a:xfrm>
              <a:off x="0" y="1226820"/>
              <a:ext cx="4608000" cy="5760000"/>
            </a:xfrm>
            <a:prstGeom prst="rtTriangle">
              <a:avLst/>
            </a:prstGeom>
            <a:solidFill>
              <a:srgbClr val="F0B35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riangolo rettangolo 25">
              <a:extLst>
                <a:ext uri="{FF2B5EF4-FFF2-40B4-BE49-F238E27FC236}">
                  <a16:creationId xmlns:a16="http://schemas.microsoft.com/office/drawing/2014/main" id="{3C3F2EC1-59F2-EC38-B05E-68A8DD32ADB6}"/>
                </a:ext>
              </a:extLst>
            </p:cNvPr>
            <p:cNvSpPr>
              <a:spLocks noChangeAspect="1"/>
            </p:cNvSpPr>
            <p:nvPr/>
          </p:nvSpPr>
          <p:spPr>
            <a:xfrm>
              <a:off x="0" y="2308860"/>
              <a:ext cx="3744000" cy="4680000"/>
            </a:xfrm>
            <a:prstGeom prst="rtTriangle">
              <a:avLst/>
            </a:prstGeom>
            <a:solidFill>
              <a:srgbClr val="61A8BA"/>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riangolo rettangolo 26">
              <a:extLst>
                <a:ext uri="{FF2B5EF4-FFF2-40B4-BE49-F238E27FC236}">
                  <a16:creationId xmlns:a16="http://schemas.microsoft.com/office/drawing/2014/main" id="{1D8B51C9-4292-01B7-647D-C381CD8E93F3}"/>
                </a:ext>
              </a:extLst>
            </p:cNvPr>
            <p:cNvSpPr/>
            <p:nvPr/>
          </p:nvSpPr>
          <p:spPr>
            <a:xfrm>
              <a:off x="0" y="3390900"/>
              <a:ext cx="2880000" cy="360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1" name="Picture 51" descr="A yellow sign with black text&#10;&#10;Description automatically generated with low confidence">
            <a:extLst>
              <a:ext uri="{FF2B5EF4-FFF2-40B4-BE49-F238E27FC236}">
                <a16:creationId xmlns:a16="http://schemas.microsoft.com/office/drawing/2014/main" id="{B4AB8041-BB63-B321-9A69-21694B3E0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25" y="6128957"/>
            <a:ext cx="997418" cy="597852"/>
          </a:xfrm>
          <a:prstGeom prst="rect">
            <a:avLst/>
          </a:prstGeom>
        </p:spPr>
      </p:pic>
      <p:pic>
        <p:nvPicPr>
          <p:cNvPr id="32" name="Picture 52" descr="A logo for a company&#10;&#10;Description automatically generated with low confidence">
            <a:extLst>
              <a:ext uri="{FF2B5EF4-FFF2-40B4-BE49-F238E27FC236}">
                <a16:creationId xmlns:a16="http://schemas.microsoft.com/office/drawing/2014/main" id="{10FD33F4-9E89-A21C-5B08-542D15CCE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880" y="6059430"/>
            <a:ext cx="1129972" cy="736906"/>
          </a:xfrm>
          <a:prstGeom prst="rect">
            <a:avLst/>
          </a:prstGeom>
        </p:spPr>
      </p:pic>
      <p:pic>
        <p:nvPicPr>
          <p:cNvPr id="33" name="Picture 53" descr="A picture containing text, graphics, font, graphic design&#10;&#10;Description automatically generated">
            <a:extLst>
              <a:ext uri="{FF2B5EF4-FFF2-40B4-BE49-F238E27FC236}">
                <a16:creationId xmlns:a16="http://schemas.microsoft.com/office/drawing/2014/main" id="{ABE688A5-AA36-317F-2FE9-2A23157610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119" y="6146896"/>
            <a:ext cx="861695" cy="561975"/>
          </a:xfrm>
          <a:prstGeom prst="rect">
            <a:avLst/>
          </a:prstGeom>
        </p:spPr>
      </p:pic>
      <p:pic>
        <p:nvPicPr>
          <p:cNvPr id="35" name="Picture 56" descr="A picture containing text, font, logo, design&#10;&#10;Description automatically generated">
            <a:extLst>
              <a:ext uri="{FF2B5EF4-FFF2-40B4-BE49-F238E27FC236}">
                <a16:creationId xmlns:a16="http://schemas.microsoft.com/office/drawing/2014/main" id="{CB259B1F-6837-3DC9-170C-1D2AB3103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5648" y="6123083"/>
            <a:ext cx="934720" cy="609600"/>
          </a:xfrm>
          <a:prstGeom prst="rect">
            <a:avLst/>
          </a:prstGeom>
        </p:spPr>
      </p:pic>
      <p:pic>
        <p:nvPicPr>
          <p:cNvPr id="36" name="Picture 59" descr="A picture containing font, text, logo, graphics&#10;&#10;Description automatically generated">
            <a:extLst>
              <a:ext uri="{FF2B5EF4-FFF2-40B4-BE49-F238E27FC236}">
                <a16:creationId xmlns:a16="http://schemas.microsoft.com/office/drawing/2014/main" id="{A56CE1A0-3B53-65BC-A821-2E5E5ED1E3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3888" y="6046237"/>
            <a:ext cx="1173562" cy="763292"/>
          </a:xfrm>
          <a:prstGeom prst="rect">
            <a:avLst/>
          </a:prstGeom>
        </p:spPr>
      </p:pic>
      <p:pic>
        <p:nvPicPr>
          <p:cNvPr id="40" name="Immagine 39">
            <a:extLst>
              <a:ext uri="{FF2B5EF4-FFF2-40B4-BE49-F238E27FC236}">
                <a16:creationId xmlns:a16="http://schemas.microsoft.com/office/drawing/2014/main" id="{2EC6FE6F-31C2-F362-3BA3-3E424984214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578745" y="6182776"/>
            <a:ext cx="1078786" cy="490215"/>
          </a:xfrm>
          <a:prstGeom prst="rect">
            <a:avLst/>
          </a:prstGeom>
        </p:spPr>
      </p:pic>
      <p:pic>
        <p:nvPicPr>
          <p:cNvPr id="2" name="Immagine 1">
            <a:extLst>
              <a:ext uri="{FF2B5EF4-FFF2-40B4-BE49-F238E27FC236}">
                <a16:creationId xmlns:a16="http://schemas.microsoft.com/office/drawing/2014/main" id="{A5C8930E-EA9E-CECE-8DD8-FFA17F420EF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031867" y="6078316"/>
            <a:ext cx="695405" cy="699135"/>
          </a:xfrm>
          <a:prstGeom prst="rect">
            <a:avLst/>
          </a:prstGeom>
        </p:spPr>
      </p:pic>
      <p:pic>
        <p:nvPicPr>
          <p:cNvPr id="3" name="Immagine 2">
            <a:extLst>
              <a:ext uri="{FF2B5EF4-FFF2-40B4-BE49-F238E27FC236}">
                <a16:creationId xmlns:a16="http://schemas.microsoft.com/office/drawing/2014/main" id="{FF83A380-0C4F-16B1-9A42-A6A005BB91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6227" y="6219149"/>
            <a:ext cx="1387264" cy="417469"/>
          </a:xfrm>
          <a:prstGeom prst="rect">
            <a:avLst/>
          </a:prstGeom>
        </p:spPr>
      </p:pic>
      <p:pic>
        <p:nvPicPr>
          <p:cNvPr id="6" name="Picture 5" descr="A close-up of a logo&#10;&#10;Description automatically generated">
            <a:extLst>
              <a:ext uri="{FF2B5EF4-FFF2-40B4-BE49-F238E27FC236}">
                <a16:creationId xmlns:a16="http://schemas.microsoft.com/office/drawing/2014/main" id="{24BF3CCA-D263-3367-9A7E-958A01EA92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4842" y="3763294"/>
            <a:ext cx="3348649" cy="2154136"/>
          </a:xfrm>
          <a:prstGeom prst="rect">
            <a:avLst/>
          </a:prstGeom>
        </p:spPr>
      </p:pic>
      <p:sp>
        <p:nvSpPr>
          <p:cNvPr id="5" name="TextBox 4">
            <a:extLst>
              <a:ext uri="{FF2B5EF4-FFF2-40B4-BE49-F238E27FC236}">
                <a16:creationId xmlns:a16="http://schemas.microsoft.com/office/drawing/2014/main" id="{E43F8F23-3650-6D55-3FEA-7041A068072B}"/>
              </a:ext>
            </a:extLst>
          </p:cNvPr>
          <p:cNvSpPr txBox="1"/>
          <p:nvPr/>
        </p:nvSpPr>
        <p:spPr>
          <a:xfrm>
            <a:off x="4195386" y="1872430"/>
            <a:ext cx="334865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mn-ea"/>
                <a:cs typeface="+mn-cs"/>
              </a:rPr>
              <a:t>Thank You Please connect with us </a:t>
            </a:r>
            <a:r>
              <a:rPr kumimoji="0" lang="en-GB" sz="3600" b="1" i="0" u="none" strike="noStrike" kern="1200" cap="none" spc="0" normalizeH="0" baseline="0" noProof="0" dirty="0">
                <a:ln>
                  <a:noFill/>
                </a:ln>
                <a:solidFill>
                  <a:srgbClr val="0070C0"/>
                </a:solidFill>
                <a:effectLst/>
                <a:uLnTx/>
                <a:uFillTx/>
                <a:latin typeface="Calibri" panose="020F0502020204030204"/>
                <a:ea typeface="+mn-ea"/>
                <a:cs typeface="+mn-cs"/>
                <a:sym typeface="Wingdings" panose="05000000000000000000" pitchFamily="2" charset="2"/>
              </a:rPr>
              <a:t></a:t>
            </a:r>
            <a:endParaRPr kumimoji="0" lang="en-I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8F3511F-AB34-6F4B-7133-050DB3D70F86}"/>
              </a:ext>
            </a:extLst>
          </p:cNvPr>
          <p:cNvSpPr>
            <a:spLocks noGrp="1"/>
          </p:cNvSpPr>
          <p:nvPr>
            <p:ph type="sldNum" sz="quarter" idx="12"/>
          </p:nvPr>
        </p:nvSpPr>
        <p:spPr/>
        <p:txBody>
          <a:bodyPr/>
          <a:lstStyle/>
          <a:p>
            <a:fld id="{7B310483-7BEA-4063-939D-000E0524B830}" type="slidenum">
              <a:rPr lang="en-IE" smtClean="0"/>
              <a:t>27</a:t>
            </a:fld>
            <a:endParaRPr lang="en-IE"/>
          </a:p>
        </p:txBody>
      </p:sp>
      <p:pic>
        <p:nvPicPr>
          <p:cNvPr id="8" name="Picture 7">
            <a:extLst>
              <a:ext uri="{FF2B5EF4-FFF2-40B4-BE49-F238E27FC236}">
                <a16:creationId xmlns:a16="http://schemas.microsoft.com/office/drawing/2014/main" id="{54AED7BE-A1AF-2572-4A5F-5EB48791E93B}"/>
              </a:ext>
            </a:extLst>
          </p:cNvPr>
          <p:cNvPicPr>
            <a:picLocks noChangeAspect="1"/>
          </p:cNvPicPr>
          <p:nvPr/>
        </p:nvPicPr>
        <p:blipFill>
          <a:blip r:embed="rId13"/>
          <a:stretch>
            <a:fillRect/>
          </a:stretch>
        </p:blipFill>
        <p:spPr>
          <a:xfrm>
            <a:off x="8446409" y="1950488"/>
            <a:ext cx="1987652" cy="1911448"/>
          </a:xfrm>
          <a:prstGeom prst="rect">
            <a:avLst/>
          </a:prstGeom>
        </p:spPr>
      </p:pic>
    </p:spTree>
    <p:extLst>
      <p:ext uri="{BB962C8B-B14F-4D97-AF65-F5344CB8AC3E}">
        <p14:creationId xmlns:p14="http://schemas.microsoft.com/office/powerpoint/2010/main" val="30785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21BF42-CC16-4B44-A4E2-7A01FF01CE8E}"/>
              </a:ext>
            </a:extLst>
          </p:cNvPr>
          <p:cNvSpPr>
            <a:spLocks noGrp="1"/>
          </p:cNvSpPr>
          <p:nvPr>
            <p:ph type="ctrTitle"/>
          </p:nvPr>
        </p:nvSpPr>
        <p:spPr>
          <a:xfrm>
            <a:off x="4162567" y="818984"/>
            <a:ext cx="6714699" cy="3178689"/>
          </a:xfrm>
        </p:spPr>
        <p:txBody>
          <a:bodyPr>
            <a:normAutofit/>
          </a:bodyPr>
          <a:lstStyle/>
          <a:p>
            <a:pPr algn="l"/>
            <a:r>
              <a:rPr lang="en-IE" sz="4800">
                <a:solidFill>
                  <a:srgbClr val="FFFFFF"/>
                </a:solidFill>
              </a:rPr>
              <a:t>What it stands for</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F8D9212-64DE-4759-9779-9FEE09361236}"/>
              </a:ext>
            </a:extLst>
          </p:cNvPr>
          <p:cNvSpPr>
            <a:spLocks noGrp="1"/>
          </p:cNvSpPr>
          <p:nvPr>
            <p:ph type="subTitle" idx="1"/>
          </p:nvPr>
        </p:nvSpPr>
        <p:spPr>
          <a:xfrm>
            <a:off x="4285397" y="4960961"/>
            <a:ext cx="7055893" cy="1078054"/>
          </a:xfrm>
        </p:spPr>
        <p:txBody>
          <a:bodyPr>
            <a:normAutofit/>
          </a:bodyPr>
          <a:lstStyle/>
          <a:p>
            <a:pPr algn="l"/>
            <a:r>
              <a:rPr lang="en-IE">
                <a:solidFill>
                  <a:srgbClr val="FFFFFF"/>
                </a:solidFill>
              </a:rPr>
              <a:t>Career </a:t>
            </a:r>
            <a:r>
              <a:rPr lang="en-IE" b="1">
                <a:solidFill>
                  <a:srgbClr val="FFFFFF"/>
                </a:solidFill>
              </a:rPr>
              <a:t>Acknowledgement</a:t>
            </a:r>
            <a:r>
              <a:rPr lang="en-IE">
                <a:solidFill>
                  <a:srgbClr val="FFFFFF"/>
                </a:solidFill>
              </a:rPr>
              <a:t> for Research Managers </a:t>
            </a:r>
            <a:r>
              <a:rPr lang="en-IE" b="1">
                <a:solidFill>
                  <a:srgbClr val="FFFFFF"/>
                </a:solidFill>
              </a:rPr>
              <a:t>Delivering</a:t>
            </a:r>
            <a:r>
              <a:rPr lang="en-IE">
                <a:solidFill>
                  <a:srgbClr val="FFFFFF"/>
                </a:solidFill>
              </a:rPr>
              <a:t> for the European Area</a:t>
            </a:r>
          </a:p>
        </p:txBody>
      </p:sp>
    </p:spTree>
    <p:extLst>
      <p:ext uri="{BB962C8B-B14F-4D97-AF65-F5344CB8AC3E}">
        <p14:creationId xmlns:p14="http://schemas.microsoft.com/office/powerpoint/2010/main" val="158138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9F68D-DB0F-CF00-F831-3B7DC19493F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01CA90-67AD-A1D1-7B85-E55961D24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E7D262-1E93-167C-C305-E5EC9EFDE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02F0D7-6213-EC59-3A18-69F9DE438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2523F58-16A6-BE41-B6E9-42A12C40F22A}"/>
              </a:ext>
            </a:extLst>
          </p:cNvPr>
          <p:cNvSpPr>
            <a:spLocks noGrp="1"/>
          </p:cNvSpPr>
          <p:nvPr>
            <p:ph idx="1"/>
          </p:nvPr>
        </p:nvSpPr>
        <p:spPr/>
        <p:txBody>
          <a:bodyPr/>
          <a:lstStyle/>
          <a:p>
            <a:pPr marL="0" indent="0">
              <a:buNone/>
            </a:pPr>
            <a:r>
              <a:rPr lang="en-IE" sz="3200" b="1" dirty="0">
                <a:solidFill>
                  <a:srgbClr val="002060"/>
                </a:solidFill>
              </a:rPr>
              <a:t>Who are we?</a:t>
            </a:r>
          </a:p>
          <a:p>
            <a:pPr marL="0" indent="0">
              <a:buNone/>
            </a:pPr>
            <a:endParaRPr lang="en-IE" dirty="0">
              <a:solidFill>
                <a:srgbClr val="002060"/>
              </a:solidFill>
            </a:endParaRPr>
          </a:p>
          <a:p>
            <a:r>
              <a:rPr lang="en-IE" dirty="0">
                <a:solidFill>
                  <a:srgbClr val="002060"/>
                </a:solidFill>
              </a:rPr>
              <a:t>Mostly HR professionals and those interested in Research Careers</a:t>
            </a:r>
          </a:p>
          <a:p>
            <a:r>
              <a:rPr lang="en-IE" dirty="0">
                <a:solidFill>
                  <a:srgbClr val="002060"/>
                </a:solidFill>
              </a:rPr>
              <a:t>Pan-European Consortium representing 8 EU countries</a:t>
            </a:r>
          </a:p>
          <a:p>
            <a:r>
              <a:rPr lang="en-IE" dirty="0">
                <a:solidFill>
                  <a:srgbClr val="002060"/>
                </a:solidFill>
              </a:rPr>
              <a:t>Led by UCC</a:t>
            </a:r>
          </a:p>
          <a:p>
            <a:pPr marL="0" indent="0">
              <a:buNone/>
            </a:pPr>
            <a:endParaRPr lang="en-IE" dirty="0">
              <a:solidFill>
                <a:srgbClr val="002060"/>
              </a:solidFill>
            </a:endParaRPr>
          </a:p>
        </p:txBody>
      </p:sp>
      <p:pic>
        <p:nvPicPr>
          <p:cNvPr id="26" name="Picture 25">
            <a:extLst>
              <a:ext uri="{FF2B5EF4-FFF2-40B4-BE49-F238E27FC236}">
                <a16:creationId xmlns:a16="http://schemas.microsoft.com/office/drawing/2014/main" id="{F1DDED65-9EE6-091D-D948-4D37A69C13ED}"/>
              </a:ext>
            </a:extLst>
          </p:cNvPr>
          <p:cNvPicPr>
            <a:picLocks noChangeAspect="1"/>
          </p:cNvPicPr>
          <p:nvPr/>
        </p:nvPicPr>
        <p:blipFill>
          <a:blip r:embed="rId2"/>
          <a:srcRect t="3136"/>
          <a:stretch/>
        </p:blipFill>
        <p:spPr>
          <a:xfrm>
            <a:off x="1235675" y="783771"/>
            <a:ext cx="1193861" cy="922669"/>
          </a:xfrm>
          <a:prstGeom prst="rect">
            <a:avLst/>
          </a:prstGeom>
        </p:spPr>
      </p:pic>
      <p:pic>
        <p:nvPicPr>
          <p:cNvPr id="27" name="Picture 26">
            <a:extLst>
              <a:ext uri="{FF2B5EF4-FFF2-40B4-BE49-F238E27FC236}">
                <a16:creationId xmlns:a16="http://schemas.microsoft.com/office/drawing/2014/main" id="{19CDED27-3457-0F2E-E516-8D4545218731}"/>
              </a:ext>
            </a:extLst>
          </p:cNvPr>
          <p:cNvPicPr>
            <a:picLocks noChangeAspect="1"/>
          </p:cNvPicPr>
          <p:nvPr/>
        </p:nvPicPr>
        <p:blipFill>
          <a:blip r:embed="rId3"/>
          <a:stretch>
            <a:fillRect/>
          </a:stretch>
        </p:blipFill>
        <p:spPr>
          <a:xfrm>
            <a:off x="2834421" y="3728889"/>
            <a:ext cx="1466925" cy="1009702"/>
          </a:xfrm>
          <a:prstGeom prst="rect">
            <a:avLst/>
          </a:prstGeom>
        </p:spPr>
      </p:pic>
      <p:pic>
        <p:nvPicPr>
          <p:cNvPr id="28" name="Picture 27">
            <a:extLst>
              <a:ext uri="{FF2B5EF4-FFF2-40B4-BE49-F238E27FC236}">
                <a16:creationId xmlns:a16="http://schemas.microsoft.com/office/drawing/2014/main" id="{AEE501C7-3EEE-A004-608F-01E05EB00633}"/>
              </a:ext>
            </a:extLst>
          </p:cNvPr>
          <p:cNvPicPr>
            <a:picLocks noChangeAspect="1"/>
          </p:cNvPicPr>
          <p:nvPr/>
        </p:nvPicPr>
        <p:blipFill>
          <a:blip r:embed="rId4"/>
          <a:stretch>
            <a:fillRect/>
          </a:stretch>
        </p:blipFill>
        <p:spPr>
          <a:xfrm>
            <a:off x="-215204" y="2429190"/>
            <a:ext cx="2920237" cy="1542422"/>
          </a:xfrm>
          <a:prstGeom prst="rect">
            <a:avLst/>
          </a:prstGeom>
        </p:spPr>
      </p:pic>
    </p:spTree>
    <p:extLst>
      <p:ext uri="{BB962C8B-B14F-4D97-AF65-F5344CB8AC3E}">
        <p14:creationId xmlns:p14="http://schemas.microsoft.com/office/powerpoint/2010/main" val="126992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1">
            <a:extLst>
              <a:ext uri="{FF2B5EF4-FFF2-40B4-BE49-F238E27FC236}">
                <a16:creationId xmlns:a16="http://schemas.microsoft.com/office/drawing/2014/main" id="{91E65F04-71D6-F38D-D709-64B8B0FB48EA}"/>
              </a:ext>
            </a:extLst>
          </p:cNvPr>
          <p:cNvSpPr>
            <a:spLocks noChangeArrowheads="1"/>
          </p:cNvSpPr>
          <p:nvPr/>
        </p:nvSpPr>
        <p:spPr bwMode="auto">
          <a:xfrm>
            <a:off x="476946" y="476518"/>
            <a:ext cx="3680254"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67" name="Object 2" descr="preencoded.png">
            <a:extLst>
              <a:ext uri="{FF2B5EF4-FFF2-40B4-BE49-F238E27FC236}">
                <a16:creationId xmlns:a16="http://schemas.microsoft.com/office/drawing/2014/main" id="{548D3FB2-84CF-20F9-E7D6-B8A7BA413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56" t="-49741" r="-5556" b="-49741"/>
          <a:stretch>
            <a:fillRect/>
          </a:stretch>
        </p:blipFill>
        <p:spPr bwMode="auto">
          <a:xfrm>
            <a:off x="857197" y="667125"/>
            <a:ext cx="2918789" cy="15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Object 3">
            <a:extLst>
              <a:ext uri="{FF2B5EF4-FFF2-40B4-BE49-F238E27FC236}">
                <a16:creationId xmlns:a16="http://schemas.microsoft.com/office/drawing/2014/main" id="{258062D1-8C9C-6D78-EBDE-696F3DD6DDC4}"/>
              </a:ext>
            </a:extLst>
          </p:cNvPr>
          <p:cNvSpPr>
            <a:spLocks noChangeArrowheads="1"/>
          </p:cNvSpPr>
          <p:nvPr/>
        </p:nvSpPr>
        <p:spPr bwMode="auto">
          <a:xfrm>
            <a:off x="476946" y="476518"/>
            <a:ext cx="3680254"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69" name="Object 4">
            <a:extLst>
              <a:ext uri="{FF2B5EF4-FFF2-40B4-BE49-F238E27FC236}">
                <a16:creationId xmlns:a16="http://schemas.microsoft.com/office/drawing/2014/main" id="{89CD897B-1A07-81D2-CAFB-1EBED4D1CC82}"/>
              </a:ext>
            </a:extLst>
          </p:cNvPr>
          <p:cNvSpPr>
            <a:spLocks noChangeArrowheads="1"/>
          </p:cNvSpPr>
          <p:nvPr/>
        </p:nvSpPr>
        <p:spPr bwMode="auto">
          <a:xfrm>
            <a:off x="4251541" y="476518"/>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70" name="Object 5" descr="preencoded.png">
            <a:extLst>
              <a:ext uri="{FF2B5EF4-FFF2-40B4-BE49-F238E27FC236}">
                <a16:creationId xmlns:a16="http://schemas.microsoft.com/office/drawing/2014/main" id="{4F032B96-8FEE-A058-11CD-1BB4CBE33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56" t="-18469" r="-5556" b="-18469"/>
          <a:stretch>
            <a:fillRect/>
          </a:stretch>
        </p:blipFill>
        <p:spPr bwMode="auto">
          <a:xfrm>
            <a:off x="4632755" y="667125"/>
            <a:ext cx="2918789" cy="15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bject 6">
            <a:extLst>
              <a:ext uri="{FF2B5EF4-FFF2-40B4-BE49-F238E27FC236}">
                <a16:creationId xmlns:a16="http://schemas.microsoft.com/office/drawing/2014/main" id="{DF8E0F52-D2AD-9C58-6882-0B2AE1B17C02}"/>
              </a:ext>
            </a:extLst>
          </p:cNvPr>
          <p:cNvSpPr>
            <a:spLocks noChangeArrowheads="1"/>
          </p:cNvSpPr>
          <p:nvPr/>
        </p:nvSpPr>
        <p:spPr bwMode="auto">
          <a:xfrm>
            <a:off x="4251541" y="476518"/>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72" name="Object 7">
            <a:extLst>
              <a:ext uri="{FF2B5EF4-FFF2-40B4-BE49-F238E27FC236}">
                <a16:creationId xmlns:a16="http://schemas.microsoft.com/office/drawing/2014/main" id="{DA83088A-DF81-84AE-7079-9DDDE4490360}"/>
              </a:ext>
            </a:extLst>
          </p:cNvPr>
          <p:cNvSpPr>
            <a:spLocks noChangeArrowheads="1"/>
          </p:cNvSpPr>
          <p:nvPr/>
        </p:nvSpPr>
        <p:spPr bwMode="auto">
          <a:xfrm>
            <a:off x="8027099" y="476518"/>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73" name="Object 8" descr="preencoded.png">
            <a:extLst>
              <a:ext uri="{FF2B5EF4-FFF2-40B4-BE49-F238E27FC236}">
                <a16:creationId xmlns:a16="http://schemas.microsoft.com/office/drawing/2014/main" id="{84753DE8-2755-41FF-F778-52DAFE35F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60" r="-48560"/>
          <a:stretch>
            <a:fillRect/>
          </a:stretch>
        </p:blipFill>
        <p:spPr bwMode="auto">
          <a:xfrm>
            <a:off x="8571003" y="501547"/>
            <a:ext cx="2756099" cy="1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Object 9">
            <a:extLst>
              <a:ext uri="{FF2B5EF4-FFF2-40B4-BE49-F238E27FC236}">
                <a16:creationId xmlns:a16="http://schemas.microsoft.com/office/drawing/2014/main" id="{2F76E179-FB6D-4FE7-EA23-9DCFF82789A6}"/>
              </a:ext>
            </a:extLst>
          </p:cNvPr>
          <p:cNvSpPr>
            <a:spLocks noChangeArrowheads="1"/>
          </p:cNvSpPr>
          <p:nvPr/>
        </p:nvSpPr>
        <p:spPr bwMode="auto">
          <a:xfrm>
            <a:off x="8027099" y="476518"/>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75" name="Object 10">
            <a:extLst>
              <a:ext uri="{FF2B5EF4-FFF2-40B4-BE49-F238E27FC236}">
                <a16:creationId xmlns:a16="http://schemas.microsoft.com/office/drawing/2014/main" id="{6F49E1D7-26F5-89F8-50CA-58849E61F038}"/>
              </a:ext>
            </a:extLst>
          </p:cNvPr>
          <p:cNvSpPr>
            <a:spLocks noChangeArrowheads="1"/>
          </p:cNvSpPr>
          <p:nvPr/>
        </p:nvSpPr>
        <p:spPr bwMode="auto">
          <a:xfrm>
            <a:off x="476946" y="2466339"/>
            <a:ext cx="3680254"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76" name="Object 11">
            <a:extLst>
              <a:ext uri="{FF2B5EF4-FFF2-40B4-BE49-F238E27FC236}">
                <a16:creationId xmlns:a16="http://schemas.microsoft.com/office/drawing/2014/main" id="{6C9D3A3E-1625-D984-6A0B-E6E176708F33}"/>
              </a:ext>
            </a:extLst>
          </p:cNvPr>
          <p:cNvSpPr>
            <a:spLocks noChangeArrowheads="1"/>
          </p:cNvSpPr>
          <p:nvPr/>
        </p:nvSpPr>
        <p:spPr bwMode="auto">
          <a:xfrm>
            <a:off x="476946" y="2466339"/>
            <a:ext cx="3680254"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77" name="Object 12" descr="preencoded.png">
            <a:extLst>
              <a:ext uri="{FF2B5EF4-FFF2-40B4-BE49-F238E27FC236}">
                <a16:creationId xmlns:a16="http://schemas.microsoft.com/office/drawing/2014/main" id="{AB8894B9-E2ED-BE33-5417-64D38410E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4598" r="-44598"/>
          <a:stretch>
            <a:fillRect/>
          </a:stretch>
        </p:blipFill>
        <p:spPr bwMode="auto">
          <a:xfrm>
            <a:off x="857197" y="2656946"/>
            <a:ext cx="2918789" cy="15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Object 13">
            <a:extLst>
              <a:ext uri="{FF2B5EF4-FFF2-40B4-BE49-F238E27FC236}">
                <a16:creationId xmlns:a16="http://schemas.microsoft.com/office/drawing/2014/main" id="{36AD25E5-C98A-D1F0-1CD8-088B45FECFDF}"/>
              </a:ext>
            </a:extLst>
          </p:cNvPr>
          <p:cNvSpPr>
            <a:spLocks noChangeArrowheads="1"/>
          </p:cNvSpPr>
          <p:nvPr/>
        </p:nvSpPr>
        <p:spPr bwMode="auto">
          <a:xfrm>
            <a:off x="476946" y="2466339"/>
            <a:ext cx="3680254"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79" name="Object 14">
            <a:extLst>
              <a:ext uri="{FF2B5EF4-FFF2-40B4-BE49-F238E27FC236}">
                <a16:creationId xmlns:a16="http://schemas.microsoft.com/office/drawing/2014/main" id="{11D2A3FF-EB48-AB9B-371F-63DB28B5E44D}"/>
              </a:ext>
            </a:extLst>
          </p:cNvPr>
          <p:cNvSpPr>
            <a:spLocks noChangeArrowheads="1"/>
          </p:cNvSpPr>
          <p:nvPr/>
        </p:nvSpPr>
        <p:spPr bwMode="auto">
          <a:xfrm>
            <a:off x="4251541" y="2466339"/>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80" name="Object 15" descr="preencoded.png">
            <a:extLst>
              <a:ext uri="{FF2B5EF4-FFF2-40B4-BE49-F238E27FC236}">
                <a16:creationId xmlns:a16="http://schemas.microsoft.com/office/drawing/2014/main" id="{A3E062E0-D121-302D-91E2-C86B62E84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4282" r="-34282"/>
          <a:stretch>
            <a:fillRect/>
          </a:stretch>
        </p:blipFill>
        <p:spPr bwMode="auto">
          <a:xfrm>
            <a:off x="4632755" y="2656946"/>
            <a:ext cx="2918789" cy="15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Object 16">
            <a:extLst>
              <a:ext uri="{FF2B5EF4-FFF2-40B4-BE49-F238E27FC236}">
                <a16:creationId xmlns:a16="http://schemas.microsoft.com/office/drawing/2014/main" id="{ECAA1F77-79B8-8E98-E62C-CEA14E6B30A4}"/>
              </a:ext>
            </a:extLst>
          </p:cNvPr>
          <p:cNvSpPr>
            <a:spLocks noChangeArrowheads="1"/>
          </p:cNvSpPr>
          <p:nvPr/>
        </p:nvSpPr>
        <p:spPr bwMode="auto">
          <a:xfrm>
            <a:off x="4251541" y="2466339"/>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2" name="Object 17">
            <a:extLst>
              <a:ext uri="{FF2B5EF4-FFF2-40B4-BE49-F238E27FC236}">
                <a16:creationId xmlns:a16="http://schemas.microsoft.com/office/drawing/2014/main" id="{8B545FFE-B004-ADF0-5C0F-42C0CFBA7576}"/>
              </a:ext>
            </a:extLst>
          </p:cNvPr>
          <p:cNvSpPr>
            <a:spLocks noChangeArrowheads="1"/>
          </p:cNvSpPr>
          <p:nvPr/>
        </p:nvSpPr>
        <p:spPr bwMode="auto">
          <a:xfrm>
            <a:off x="8027099" y="2466339"/>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3" name="Object 18">
            <a:extLst>
              <a:ext uri="{FF2B5EF4-FFF2-40B4-BE49-F238E27FC236}">
                <a16:creationId xmlns:a16="http://schemas.microsoft.com/office/drawing/2014/main" id="{115B4B86-F484-6AAA-8658-A6FF7E436E69}"/>
              </a:ext>
            </a:extLst>
          </p:cNvPr>
          <p:cNvSpPr>
            <a:spLocks noChangeArrowheads="1"/>
          </p:cNvSpPr>
          <p:nvPr/>
        </p:nvSpPr>
        <p:spPr bwMode="auto">
          <a:xfrm>
            <a:off x="8027099" y="2466339"/>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4" name="Object 20">
            <a:extLst>
              <a:ext uri="{FF2B5EF4-FFF2-40B4-BE49-F238E27FC236}">
                <a16:creationId xmlns:a16="http://schemas.microsoft.com/office/drawing/2014/main" id="{DBF4312A-6A21-12CE-FF86-44C8B4B193B9}"/>
              </a:ext>
            </a:extLst>
          </p:cNvPr>
          <p:cNvSpPr>
            <a:spLocks noChangeArrowheads="1"/>
          </p:cNvSpPr>
          <p:nvPr/>
        </p:nvSpPr>
        <p:spPr bwMode="auto">
          <a:xfrm>
            <a:off x="8027099" y="2466339"/>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5" name="Object 21">
            <a:extLst>
              <a:ext uri="{FF2B5EF4-FFF2-40B4-BE49-F238E27FC236}">
                <a16:creationId xmlns:a16="http://schemas.microsoft.com/office/drawing/2014/main" id="{E798FECF-654F-D1FE-20C0-1914C9C4F01A}"/>
              </a:ext>
            </a:extLst>
          </p:cNvPr>
          <p:cNvSpPr>
            <a:spLocks noChangeArrowheads="1"/>
          </p:cNvSpPr>
          <p:nvPr/>
        </p:nvSpPr>
        <p:spPr bwMode="auto">
          <a:xfrm>
            <a:off x="476946" y="4456160"/>
            <a:ext cx="3680254"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6" name="Object 22">
            <a:extLst>
              <a:ext uri="{FF2B5EF4-FFF2-40B4-BE49-F238E27FC236}">
                <a16:creationId xmlns:a16="http://schemas.microsoft.com/office/drawing/2014/main" id="{C535E852-3717-F963-8509-3323F0FAC03D}"/>
              </a:ext>
            </a:extLst>
          </p:cNvPr>
          <p:cNvSpPr>
            <a:spLocks noChangeArrowheads="1"/>
          </p:cNvSpPr>
          <p:nvPr/>
        </p:nvSpPr>
        <p:spPr bwMode="auto">
          <a:xfrm>
            <a:off x="476946" y="4456160"/>
            <a:ext cx="3680254"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8" name="Object 24">
            <a:extLst>
              <a:ext uri="{FF2B5EF4-FFF2-40B4-BE49-F238E27FC236}">
                <a16:creationId xmlns:a16="http://schemas.microsoft.com/office/drawing/2014/main" id="{24CFA5D1-4F4C-BC6A-4F44-62A2E60CC3E0}"/>
              </a:ext>
            </a:extLst>
          </p:cNvPr>
          <p:cNvSpPr>
            <a:spLocks noChangeArrowheads="1"/>
          </p:cNvSpPr>
          <p:nvPr/>
        </p:nvSpPr>
        <p:spPr bwMode="auto">
          <a:xfrm>
            <a:off x="476946" y="4456160"/>
            <a:ext cx="3680254"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89" name="Object 25">
            <a:extLst>
              <a:ext uri="{FF2B5EF4-FFF2-40B4-BE49-F238E27FC236}">
                <a16:creationId xmlns:a16="http://schemas.microsoft.com/office/drawing/2014/main" id="{9EC816F6-AA3A-19CF-B994-C9689B484A5B}"/>
              </a:ext>
            </a:extLst>
          </p:cNvPr>
          <p:cNvSpPr>
            <a:spLocks noChangeArrowheads="1"/>
          </p:cNvSpPr>
          <p:nvPr/>
        </p:nvSpPr>
        <p:spPr bwMode="auto">
          <a:xfrm>
            <a:off x="4251541" y="4456160"/>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90" name="Object 26" descr="preencoded.png">
            <a:extLst>
              <a:ext uri="{FF2B5EF4-FFF2-40B4-BE49-F238E27FC236}">
                <a16:creationId xmlns:a16="http://schemas.microsoft.com/office/drawing/2014/main" id="{74299270-C13F-FD61-19F1-7F84971D93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556" t="-11664" r="-5556" b="-11664"/>
          <a:stretch>
            <a:fillRect/>
          </a:stretch>
        </p:blipFill>
        <p:spPr bwMode="auto">
          <a:xfrm>
            <a:off x="4632755" y="4646767"/>
            <a:ext cx="2918789" cy="15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Object 27">
            <a:extLst>
              <a:ext uri="{FF2B5EF4-FFF2-40B4-BE49-F238E27FC236}">
                <a16:creationId xmlns:a16="http://schemas.microsoft.com/office/drawing/2014/main" id="{C9BE0284-C480-8E33-EE02-8582AEF5335C}"/>
              </a:ext>
            </a:extLst>
          </p:cNvPr>
          <p:cNvSpPr>
            <a:spLocks noChangeArrowheads="1"/>
          </p:cNvSpPr>
          <p:nvPr/>
        </p:nvSpPr>
        <p:spPr bwMode="auto">
          <a:xfrm>
            <a:off x="4251541" y="4456160"/>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92" name="Object 28">
            <a:extLst>
              <a:ext uri="{FF2B5EF4-FFF2-40B4-BE49-F238E27FC236}">
                <a16:creationId xmlns:a16="http://schemas.microsoft.com/office/drawing/2014/main" id="{E266ED8E-F10F-46BB-CB0A-F1695CA03375}"/>
              </a:ext>
            </a:extLst>
          </p:cNvPr>
          <p:cNvSpPr>
            <a:spLocks noChangeArrowheads="1"/>
          </p:cNvSpPr>
          <p:nvPr/>
        </p:nvSpPr>
        <p:spPr bwMode="auto">
          <a:xfrm>
            <a:off x="8027099" y="4456160"/>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93" name="Object 29">
            <a:extLst>
              <a:ext uri="{FF2B5EF4-FFF2-40B4-BE49-F238E27FC236}">
                <a16:creationId xmlns:a16="http://schemas.microsoft.com/office/drawing/2014/main" id="{0B060B38-054A-EF57-4322-32109034B672}"/>
              </a:ext>
            </a:extLst>
          </p:cNvPr>
          <p:cNvSpPr>
            <a:spLocks noChangeArrowheads="1"/>
          </p:cNvSpPr>
          <p:nvPr/>
        </p:nvSpPr>
        <p:spPr bwMode="auto">
          <a:xfrm>
            <a:off x="8027099" y="4456160"/>
            <a:ext cx="3680255" cy="192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pic>
        <p:nvPicPr>
          <p:cNvPr id="11294" name="Object 30" descr="preencoded.png">
            <a:extLst>
              <a:ext uri="{FF2B5EF4-FFF2-40B4-BE49-F238E27FC236}">
                <a16:creationId xmlns:a16="http://schemas.microsoft.com/office/drawing/2014/main" id="{5776146B-FA90-5BCE-E8DA-148376F612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1150" t="-5556" r="-21150" b="-5556"/>
          <a:stretch>
            <a:fillRect/>
          </a:stretch>
        </p:blipFill>
        <p:spPr bwMode="auto">
          <a:xfrm>
            <a:off x="8408313" y="4646767"/>
            <a:ext cx="2918789" cy="15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Object 31">
            <a:extLst>
              <a:ext uri="{FF2B5EF4-FFF2-40B4-BE49-F238E27FC236}">
                <a16:creationId xmlns:a16="http://schemas.microsoft.com/office/drawing/2014/main" id="{47951BD7-0B87-2BF3-E489-DDA935A5FD3A}"/>
              </a:ext>
            </a:extLst>
          </p:cNvPr>
          <p:cNvSpPr>
            <a:spLocks noChangeArrowheads="1"/>
          </p:cNvSpPr>
          <p:nvPr/>
        </p:nvSpPr>
        <p:spPr bwMode="auto">
          <a:xfrm>
            <a:off x="8027099" y="4456160"/>
            <a:ext cx="3680255" cy="19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endParaRPr lang="en-IE" altLang="en-US" sz="1092">
              <a:solidFill>
                <a:prstClr val="black"/>
              </a:solidFill>
            </a:endParaRPr>
          </a:p>
        </p:txBody>
      </p:sp>
      <p:sp>
        <p:nvSpPr>
          <p:cNvPr id="11296" name="TextBox 32">
            <a:extLst>
              <a:ext uri="{FF2B5EF4-FFF2-40B4-BE49-F238E27FC236}">
                <a16:creationId xmlns:a16="http://schemas.microsoft.com/office/drawing/2014/main" id="{71DB03E0-1CED-9A3C-9F47-64D28B580B0B}"/>
              </a:ext>
            </a:extLst>
          </p:cNvPr>
          <p:cNvSpPr txBox="1">
            <a:spLocks noChangeArrowheads="1"/>
          </p:cNvSpPr>
          <p:nvPr/>
        </p:nvSpPr>
        <p:spPr bwMode="auto">
          <a:xfrm>
            <a:off x="1856439" y="1958053"/>
            <a:ext cx="774571"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GREECE</a:t>
            </a:r>
          </a:p>
        </p:txBody>
      </p:sp>
      <p:sp>
        <p:nvSpPr>
          <p:cNvPr id="11297" name="TextBox 33">
            <a:extLst>
              <a:ext uri="{FF2B5EF4-FFF2-40B4-BE49-F238E27FC236}">
                <a16:creationId xmlns:a16="http://schemas.microsoft.com/office/drawing/2014/main" id="{166772C8-5075-074D-80FC-909A4EB7F723}"/>
              </a:ext>
            </a:extLst>
          </p:cNvPr>
          <p:cNvSpPr txBox="1">
            <a:spLocks noChangeArrowheads="1"/>
          </p:cNvSpPr>
          <p:nvPr/>
        </p:nvSpPr>
        <p:spPr bwMode="auto">
          <a:xfrm>
            <a:off x="5786986" y="1958053"/>
            <a:ext cx="814647"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BELGIUM</a:t>
            </a:r>
          </a:p>
        </p:txBody>
      </p:sp>
      <p:sp>
        <p:nvSpPr>
          <p:cNvPr id="11298" name="TextBox 34">
            <a:extLst>
              <a:ext uri="{FF2B5EF4-FFF2-40B4-BE49-F238E27FC236}">
                <a16:creationId xmlns:a16="http://schemas.microsoft.com/office/drawing/2014/main" id="{911A771B-0FB2-F86C-F251-BECC2D51813E}"/>
              </a:ext>
            </a:extLst>
          </p:cNvPr>
          <p:cNvSpPr txBox="1">
            <a:spLocks noChangeArrowheads="1"/>
          </p:cNvSpPr>
          <p:nvPr/>
        </p:nvSpPr>
        <p:spPr bwMode="auto">
          <a:xfrm>
            <a:off x="9467241" y="1958053"/>
            <a:ext cx="805029"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CROATIA</a:t>
            </a:r>
          </a:p>
        </p:txBody>
      </p:sp>
      <p:sp>
        <p:nvSpPr>
          <p:cNvPr id="11299" name="TextBox 35">
            <a:extLst>
              <a:ext uri="{FF2B5EF4-FFF2-40B4-BE49-F238E27FC236}">
                <a16:creationId xmlns:a16="http://schemas.microsoft.com/office/drawing/2014/main" id="{F4F7865C-14A7-CA6B-135E-5BEE2A9EB98F}"/>
              </a:ext>
            </a:extLst>
          </p:cNvPr>
          <p:cNvSpPr txBox="1">
            <a:spLocks noChangeArrowheads="1"/>
          </p:cNvSpPr>
          <p:nvPr/>
        </p:nvSpPr>
        <p:spPr bwMode="auto">
          <a:xfrm>
            <a:off x="1778464" y="4395512"/>
            <a:ext cx="572593"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ITALY</a:t>
            </a:r>
          </a:p>
        </p:txBody>
      </p:sp>
      <p:sp>
        <p:nvSpPr>
          <p:cNvPr id="11300" name="TextBox 36">
            <a:extLst>
              <a:ext uri="{FF2B5EF4-FFF2-40B4-BE49-F238E27FC236}">
                <a16:creationId xmlns:a16="http://schemas.microsoft.com/office/drawing/2014/main" id="{65D30495-848E-42E0-6C13-4708FBB25BDA}"/>
              </a:ext>
            </a:extLst>
          </p:cNvPr>
          <p:cNvSpPr txBox="1">
            <a:spLocks noChangeArrowheads="1"/>
          </p:cNvSpPr>
          <p:nvPr/>
        </p:nvSpPr>
        <p:spPr bwMode="auto">
          <a:xfrm>
            <a:off x="5603117" y="4262665"/>
            <a:ext cx="760144"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POLAND</a:t>
            </a:r>
          </a:p>
        </p:txBody>
      </p:sp>
      <p:sp>
        <p:nvSpPr>
          <p:cNvPr id="11301" name="TextBox 37">
            <a:extLst>
              <a:ext uri="{FF2B5EF4-FFF2-40B4-BE49-F238E27FC236}">
                <a16:creationId xmlns:a16="http://schemas.microsoft.com/office/drawing/2014/main" id="{B4F5823B-95A5-0A19-2F6D-B14C20EB8C28}"/>
              </a:ext>
            </a:extLst>
          </p:cNvPr>
          <p:cNvSpPr txBox="1">
            <a:spLocks noChangeArrowheads="1"/>
          </p:cNvSpPr>
          <p:nvPr/>
        </p:nvSpPr>
        <p:spPr bwMode="auto">
          <a:xfrm>
            <a:off x="9411406" y="4258814"/>
            <a:ext cx="837089"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ROMANIA</a:t>
            </a:r>
          </a:p>
        </p:txBody>
      </p:sp>
      <p:sp>
        <p:nvSpPr>
          <p:cNvPr id="11302" name="TextBox 38">
            <a:extLst>
              <a:ext uri="{FF2B5EF4-FFF2-40B4-BE49-F238E27FC236}">
                <a16:creationId xmlns:a16="http://schemas.microsoft.com/office/drawing/2014/main" id="{363E0E44-AF95-7324-18B8-D41C4B0A228A}"/>
              </a:ext>
            </a:extLst>
          </p:cNvPr>
          <p:cNvSpPr txBox="1">
            <a:spLocks noChangeArrowheads="1"/>
          </p:cNvSpPr>
          <p:nvPr/>
        </p:nvSpPr>
        <p:spPr bwMode="auto">
          <a:xfrm>
            <a:off x="1746696" y="6189913"/>
            <a:ext cx="603050"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SPAIN</a:t>
            </a:r>
          </a:p>
        </p:txBody>
      </p:sp>
      <p:sp>
        <p:nvSpPr>
          <p:cNvPr id="11303" name="TextBox 39">
            <a:extLst>
              <a:ext uri="{FF2B5EF4-FFF2-40B4-BE49-F238E27FC236}">
                <a16:creationId xmlns:a16="http://schemas.microsoft.com/office/drawing/2014/main" id="{0DD948C4-370D-00CA-1CF8-6BC1BFC1CF5D}"/>
              </a:ext>
            </a:extLst>
          </p:cNvPr>
          <p:cNvSpPr txBox="1">
            <a:spLocks noChangeArrowheads="1"/>
          </p:cNvSpPr>
          <p:nvPr/>
        </p:nvSpPr>
        <p:spPr bwMode="auto">
          <a:xfrm>
            <a:off x="5635848" y="6201465"/>
            <a:ext cx="790601" cy="26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554492" eaLnBrk="0" fontAlgn="base" hangingPunct="0">
              <a:spcBef>
                <a:spcPct val="0"/>
              </a:spcBef>
              <a:spcAft>
                <a:spcPct val="0"/>
              </a:spcAft>
            </a:pPr>
            <a:r>
              <a:rPr lang="en-IE" altLang="en-US" sz="1092">
                <a:solidFill>
                  <a:prstClr val="black"/>
                </a:solidFill>
              </a:rPr>
              <a:t>IRELAND</a:t>
            </a:r>
          </a:p>
        </p:txBody>
      </p:sp>
      <p:pic>
        <p:nvPicPr>
          <p:cNvPr id="11304" name="Picture 40">
            <a:extLst>
              <a:ext uri="{FF2B5EF4-FFF2-40B4-BE49-F238E27FC236}">
                <a16:creationId xmlns:a16="http://schemas.microsoft.com/office/drawing/2014/main" id="{4B2221DE-D7A2-A0E0-E5E9-15858FB8C4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8127" y="2640581"/>
            <a:ext cx="1376606" cy="13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0D566D-0B8D-8064-A1AB-8CA574129E84}"/>
              </a:ext>
            </a:extLst>
          </p:cNvPr>
          <p:cNvPicPr>
            <a:picLocks noChangeAspect="1"/>
          </p:cNvPicPr>
          <p:nvPr/>
        </p:nvPicPr>
        <p:blipFill>
          <a:blip r:embed="rId11"/>
          <a:stretch>
            <a:fillRect/>
          </a:stretch>
        </p:blipFill>
        <p:spPr>
          <a:xfrm>
            <a:off x="1366958" y="4866969"/>
            <a:ext cx="2167294" cy="986398"/>
          </a:xfrm>
          <a:prstGeom prst="rect">
            <a:avLst/>
          </a:prstGeom>
        </p:spPr>
      </p:pic>
    </p:spTree>
    <p:extLst>
      <p:ext uri="{BB962C8B-B14F-4D97-AF65-F5344CB8AC3E}">
        <p14:creationId xmlns:p14="http://schemas.microsoft.com/office/powerpoint/2010/main" val="142759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E730C-D617-4B35-8533-05C286D76DE4}"/>
              </a:ext>
            </a:extLst>
          </p:cNvPr>
          <p:cNvSpPr>
            <a:spLocks noGrp="1"/>
          </p:cNvSpPr>
          <p:nvPr>
            <p:ph type="title"/>
          </p:nvPr>
        </p:nvSpPr>
        <p:spPr>
          <a:xfrm>
            <a:off x="1136398" y="1061402"/>
            <a:ext cx="5427525" cy="646018"/>
          </a:xfrm>
        </p:spPr>
        <p:txBody>
          <a:bodyPr vert="horz" lIns="91440" tIns="45720" rIns="91440" bIns="45720" rtlCol="0" anchor="b">
            <a:normAutofit/>
          </a:bodyPr>
          <a:lstStyle/>
          <a:p>
            <a:pPr marL="0" indent="0">
              <a:buNone/>
            </a:pPr>
            <a:r>
              <a:rPr lang="en-IE" sz="4000" b="1" dirty="0">
                <a:solidFill>
                  <a:srgbClr val="002060"/>
                </a:solidFill>
              </a:rPr>
              <a:t>What is our objective?</a:t>
            </a:r>
          </a:p>
        </p:txBody>
      </p:sp>
      <p:sp>
        <p:nvSpPr>
          <p:cNvPr id="4" name="Text Placeholder 3">
            <a:extLst>
              <a:ext uri="{FF2B5EF4-FFF2-40B4-BE49-F238E27FC236}">
                <a16:creationId xmlns:a16="http://schemas.microsoft.com/office/drawing/2014/main" id="{3391F829-3F41-4B7D-BD73-74A5D051D821}"/>
              </a:ext>
            </a:extLst>
          </p:cNvPr>
          <p:cNvSpPr>
            <a:spLocks noGrp="1"/>
          </p:cNvSpPr>
          <p:nvPr>
            <p:ph type="body" sz="half" idx="2"/>
          </p:nvPr>
        </p:nvSpPr>
        <p:spPr>
          <a:xfrm>
            <a:off x="1136398" y="1937657"/>
            <a:ext cx="5427526" cy="3962399"/>
          </a:xfrm>
        </p:spPr>
        <p:txBody>
          <a:bodyPr vert="horz" lIns="91440" tIns="45720" rIns="91440" bIns="45720" rtlCol="0" anchor="t">
            <a:noAutofit/>
          </a:bodyPr>
          <a:lstStyle/>
          <a:p>
            <a:r>
              <a:rPr lang="en-GB" sz="2400" dirty="0">
                <a:solidFill>
                  <a:srgbClr val="002060"/>
                </a:solidFill>
              </a:rPr>
              <a:t>Professionalisation of Research Management as a valued career choice with: </a:t>
            </a:r>
          </a:p>
          <a:p>
            <a:pPr marL="342900" indent="-342900">
              <a:buFont typeface="Arial" panose="020B0604020202020204" pitchFamily="34" charset="0"/>
              <a:buChar char="•"/>
            </a:pPr>
            <a:r>
              <a:rPr lang="en-GB" sz="2400" dirty="0">
                <a:solidFill>
                  <a:srgbClr val="002060"/>
                </a:solidFill>
              </a:rPr>
              <a:t>identified competencies</a:t>
            </a:r>
          </a:p>
          <a:p>
            <a:pPr marL="342900" indent="-342900">
              <a:buFont typeface="Arial" panose="020B0604020202020204" pitchFamily="34" charset="0"/>
              <a:buChar char="•"/>
            </a:pPr>
            <a:r>
              <a:rPr lang="en-GB" sz="2400" dirty="0">
                <a:solidFill>
                  <a:srgbClr val="002060"/>
                </a:solidFill>
              </a:rPr>
              <a:t>Progression pathways</a:t>
            </a:r>
          </a:p>
          <a:p>
            <a:pPr marL="342900" indent="-342900">
              <a:buFont typeface="Arial" panose="020B0604020202020204" pitchFamily="34" charset="0"/>
              <a:buChar char="•"/>
            </a:pPr>
            <a:r>
              <a:rPr lang="en-GB" sz="2400" dirty="0">
                <a:solidFill>
                  <a:srgbClr val="002060"/>
                </a:solidFill>
              </a:rPr>
              <a:t>Standards for benchmarked and indexed salaries</a:t>
            </a:r>
          </a:p>
          <a:p>
            <a:pPr marL="342900" indent="-342900">
              <a:buFont typeface="Arial" panose="020B0604020202020204" pitchFamily="34" charset="0"/>
              <a:buChar char="•"/>
            </a:pPr>
            <a:r>
              <a:rPr lang="en-GB" sz="2400" dirty="0">
                <a:solidFill>
                  <a:srgbClr val="002060"/>
                </a:solidFill>
              </a:rPr>
              <a:t>Access to appropriate skills development through a transnational Research Management Hub</a:t>
            </a:r>
            <a:endParaRPr lang="en-US" sz="2400" b="1" i="1" dirty="0">
              <a:solidFill>
                <a:srgbClr val="002060"/>
              </a:solidFill>
            </a:endParaRPr>
          </a:p>
        </p:txBody>
      </p:sp>
      <p:pic>
        <p:nvPicPr>
          <p:cNvPr id="6" name="Content Placeholder 5">
            <a:extLst>
              <a:ext uri="{FF2B5EF4-FFF2-40B4-BE49-F238E27FC236}">
                <a16:creationId xmlns:a16="http://schemas.microsoft.com/office/drawing/2014/main" id="{5C87BA97-5E6A-4893-BE29-CE79AD5EED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625" r="23625"/>
          <a:stretch/>
        </p:blipFill>
        <p:spPr>
          <a:xfrm>
            <a:off x="7156237" y="1207276"/>
            <a:ext cx="4443447" cy="4443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85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6B69F-A753-FC6F-6576-C80EF0E883F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0DCB5C-876D-1492-CD84-F1DFFE909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F6499-E7A8-8362-017C-302469E56FAF}"/>
              </a:ext>
            </a:extLst>
          </p:cNvPr>
          <p:cNvSpPr>
            <a:spLocks noGrp="1"/>
          </p:cNvSpPr>
          <p:nvPr>
            <p:ph type="title"/>
          </p:nvPr>
        </p:nvSpPr>
        <p:spPr>
          <a:xfrm>
            <a:off x="1136398" y="1061402"/>
            <a:ext cx="5427525" cy="646018"/>
          </a:xfrm>
        </p:spPr>
        <p:txBody>
          <a:bodyPr vert="horz" lIns="91440" tIns="45720" rIns="91440" bIns="45720" rtlCol="0" anchor="b">
            <a:normAutofit fontScale="90000"/>
          </a:bodyPr>
          <a:lstStyle/>
          <a:p>
            <a:pPr marL="0" indent="0">
              <a:buNone/>
            </a:pPr>
            <a:r>
              <a:rPr lang="en-IE" sz="4000" b="1" dirty="0">
                <a:solidFill>
                  <a:srgbClr val="002060"/>
                </a:solidFill>
              </a:rPr>
              <a:t>What do Research Managers Want? (CARDEA Survey)</a:t>
            </a:r>
          </a:p>
        </p:txBody>
      </p:sp>
      <p:sp>
        <p:nvSpPr>
          <p:cNvPr id="4" name="Text Placeholder 3">
            <a:extLst>
              <a:ext uri="{FF2B5EF4-FFF2-40B4-BE49-F238E27FC236}">
                <a16:creationId xmlns:a16="http://schemas.microsoft.com/office/drawing/2014/main" id="{5205DDB2-1548-2E25-94E7-DC53C71E9394}"/>
              </a:ext>
            </a:extLst>
          </p:cNvPr>
          <p:cNvSpPr>
            <a:spLocks noGrp="1"/>
          </p:cNvSpPr>
          <p:nvPr>
            <p:ph type="body" sz="half" idx="2"/>
          </p:nvPr>
        </p:nvSpPr>
        <p:spPr>
          <a:xfrm>
            <a:off x="1136398" y="1937657"/>
            <a:ext cx="5427526" cy="3962399"/>
          </a:xfrm>
        </p:spPr>
        <p:txBody>
          <a:bodyPr vert="horz" lIns="91440" tIns="45720" rIns="91440" bIns="45720" rtlCol="0" anchor="t">
            <a:noAutofit/>
          </a:bodyPr>
          <a:lstStyle/>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Career Visibility</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A Competency Framework inclusive of training</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Promotional Framework</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ea typeface="+mn-ea"/>
                <a:cs typeface="+mn-cs"/>
              </a:rPr>
              <a:t>Definition of the Role of Research Manager</a:t>
            </a:r>
            <a:endParaRPr kumimoji="0" lang="en-IE" sz="2400" b="0" i="0" u="none" strike="noStrike" kern="1200" cap="none" spc="0" normalizeH="0" baseline="0" noProof="0" dirty="0">
              <a:ln>
                <a:noFill/>
              </a:ln>
              <a:solidFill>
                <a:srgbClr val="002060"/>
              </a:solidFill>
              <a:effectLst/>
              <a:uLnTx/>
              <a:uFillTx/>
              <a:ea typeface="+mn-ea"/>
              <a:cs typeface="+mn-cs"/>
            </a:endParaRPr>
          </a:p>
        </p:txBody>
      </p:sp>
      <p:pic>
        <p:nvPicPr>
          <p:cNvPr id="6" name="Content Placeholder 5">
            <a:extLst>
              <a:ext uri="{FF2B5EF4-FFF2-40B4-BE49-F238E27FC236}">
                <a16:creationId xmlns:a16="http://schemas.microsoft.com/office/drawing/2014/main" id="{3DE8A6E4-406A-6165-F85D-90BC31BCC4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647" r="23647"/>
          <a:stretch/>
        </p:blipFill>
        <p:spPr>
          <a:xfrm>
            <a:off x="7156237" y="1207276"/>
            <a:ext cx="4356000" cy="43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C55A5757-DAFA-610C-A226-0DC512485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87A83D-B2E7-0F55-16EE-0C3D6906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68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FB7124-993E-4CF3-A0CA-A32DF6CC4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94F4EA-6586-4537-8435-1C89CECA2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4152"/>
            <a:ext cx="4876800" cy="412969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917ECE-FE02-790D-D2B5-AC4822616517}"/>
              </a:ext>
            </a:extLst>
          </p:cNvPr>
          <p:cNvSpPr>
            <a:spLocks noGrp="1"/>
          </p:cNvSpPr>
          <p:nvPr>
            <p:ph type="title"/>
          </p:nvPr>
        </p:nvSpPr>
        <p:spPr>
          <a:xfrm>
            <a:off x="390525" y="2057400"/>
            <a:ext cx="4105275" cy="1566615"/>
          </a:xfrm>
        </p:spPr>
        <p:txBody>
          <a:bodyPr vert="horz" lIns="91440" tIns="45720" rIns="91440" bIns="45720" rtlCol="0" anchor="b">
            <a:normAutofit/>
          </a:bodyPr>
          <a:lstStyle/>
          <a:p>
            <a:r>
              <a:rPr lang="en-US" dirty="0">
                <a:solidFill>
                  <a:srgbClr val="002060"/>
                </a:solidFill>
              </a:rPr>
              <a:t>Thanks to Action 17</a:t>
            </a:r>
          </a:p>
        </p:txBody>
      </p:sp>
      <p:pic>
        <p:nvPicPr>
          <p:cNvPr id="3" name="Picture 2">
            <a:extLst>
              <a:ext uri="{FF2B5EF4-FFF2-40B4-BE49-F238E27FC236}">
                <a16:creationId xmlns:a16="http://schemas.microsoft.com/office/drawing/2014/main" id="{211A2FBA-AA78-52AD-1F3D-C066D28386AD}"/>
              </a:ext>
            </a:extLst>
          </p:cNvPr>
          <p:cNvPicPr>
            <a:picLocks noChangeAspect="1"/>
          </p:cNvPicPr>
          <p:nvPr/>
        </p:nvPicPr>
        <p:blipFill>
          <a:blip r:embed="rId2"/>
          <a:stretch>
            <a:fillRect/>
          </a:stretch>
        </p:blipFill>
        <p:spPr>
          <a:xfrm>
            <a:off x="1" y="1346933"/>
            <a:ext cx="4876799" cy="1224000"/>
          </a:xfrm>
          <a:prstGeom prst="rect">
            <a:avLst/>
          </a:prstGeom>
        </p:spPr>
      </p:pic>
      <p:sp>
        <p:nvSpPr>
          <p:cNvPr id="2" name="Text Placeholder 3">
            <a:extLst>
              <a:ext uri="{FF2B5EF4-FFF2-40B4-BE49-F238E27FC236}">
                <a16:creationId xmlns:a16="http://schemas.microsoft.com/office/drawing/2014/main" id="{306D6637-A572-C60B-5A91-3C2834439B5F}"/>
              </a:ext>
            </a:extLst>
          </p:cNvPr>
          <p:cNvSpPr txBox="1">
            <a:spLocks/>
          </p:cNvSpPr>
          <p:nvPr/>
        </p:nvSpPr>
        <p:spPr>
          <a:xfrm>
            <a:off x="5534227" y="2057400"/>
            <a:ext cx="5427526" cy="39623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Career Visibility</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 Competency Framework inclusive of training</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Promotional Framework</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Definition of the Role of Research Manager</a:t>
            </a:r>
            <a:endParaRPr kumimoji="0" lang="en-IE"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C252934-F9CC-E983-2505-4C0A220528D8}"/>
              </a:ext>
            </a:extLst>
          </p:cNvPr>
          <p:cNvSpPr txBox="1">
            <a:spLocks/>
          </p:cNvSpPr>
          <p:nvPr/>
        </p:nvSpPr>
        <p:spPr>
          <a:xfrm>
            <a:off x="5381827" y="1219199"/>
            <a:ext cx="5427525" cy="646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000" b="1" i="0" u="none" strike="noStrike" kern="1200" cap="none" spc="0" normalizeH="0" baseline="0" noProof="0" dirty="0">
                <a:ln>
                  <a:noFill/>
                </a:ln>
                <a:solidFill>
                  <a:srgbClr val="002060"/>
                </a:solidFill>
                <a:effectLst/>
                <a:uLnTx/>
                <a:uFillTx/>
                <a:latin typeface="Calibri Light" panose="020F0302020204030204"/>
                <a:ea typeface="+mj-ea"/>
                <a:cs typeface="+mj-cs"/>
              </a:rPr>
              <a:t>What </a:t>
            </a:r>
            <a:r>
              <a:rPr lang="en-IE" sz="4000" b="1" dirty="0">
                <a:solidFill>
                  <a:srgbClr val="002060"/>
                </a:solidFill>
                <a:latin typeface="Calibri Light" panose="020F0302020204030204"/>
              </a:rPr>
              <a:t>have we delivered?</a:t>
            </a:r>
            <a:endParaRPr kumimoji="0" lang="en-IE" sz="4000" b="1" i="0" u="none" strike="noStrike" kern="1200" cap="none" spc="0" normalizeH="0" baseline="0" noProof="0" dirty="0">
              <a:ln>
                <a:noFill/>
              </a:ln>
              <a:solidFill>
                <a:srgbClr val="00206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B5FC5AC3-E8A8-C16F-BBFA-87F658699498}"/>
              </a:ext>
            </a:extLst>
          </p:cNvPr>
          <p:cNvPicPr>
            <a:picLocks noChangeAspect="1"/>
          </p:cNvPicPr>
          <p:nvPr/>
        </p:nvPicPr>
        <p:blipFill>
          <a:blip r:embed="rId3"/>
          <a:stretch>
            <a:fillRect/>
          </a:stretch>
        </p:blipFill>
        <p:spPr>
          <a:xfrm>
            <a:off x="20037" y="4028043"/>
            <a:ext cx="2440133" cy="1465803"/>
          </a:xfrm>
          <a:prstGeom prst="rect">
            <a:avLst/>
          </a:prstGeom>
        </p:spPr>
      </p:pic>
      <p:pic>
        <p:nvPicPr>
          <p:cNvPr id="7" name="Picture 6">
            <a:extLst>
              <a:ext uri="{FF2B5EF4-FFF2-40B4-BE49-F238E27FC236}">
                <a16:creationId xmlns:a16="http://schemas.microsoft.com/office/drawing/2014/main" id="{6506F957-C922-13E3-0A99-BCBAABA46A87}"/>
              </a:ext>
            </a:extLst>
          </p:cNvPr>
          <p:cNvPicPr>
            <a:picLocks noChangeAspect="1"/>
          </p:cNvPicPr>
          <p:nvPr/>
        </p:nvPicPr>
        <p:blipFill>
          <a:blip r:embed="rId4"/>
          <a:stretch>
            <a:fillRect/>
          </a:stretch>
        </p:blipFill>
        <p:spPr>
          <a:xfrm>
            <a:off x="2460170" y="4039395"/>
            <a:ext cx="2416631" cy="1454451"/>
          </a:xfrm>
          <a:prstGeom prst="rect">
            <a:avLst/>
          </a:prstGeom>
        </p:spPr>
      </p:pic>
      <p:pic>
        <p:nvPicPr>
          <p:cNvPr id="8" name="Picture 7" descr="A check mark in a box&#10;&#10;AI-generated content may be incorrect.">
            <a:extLst>
              <a:ext uri="{FF2B5EF4-FFF2-40B4-BE49-F238E27FC236}">
                <a16:creationId xmlns:a16="http://schemas.microsoft.com/office/drawing/2014/main" id="{505A3879-A2F2-A62B-8B34-24BDC5EE5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6415" y="2029685"/>
            <a:ext cx="514967" cy="579066"/>
          </a:xfrm>
          <a:prstGeom prst="rect">
            <a:avLst/>
          </a:prstGeom>
        </p:spPr>
      </p:pic>
      <p:pic>
        <p:nvPicPr>
          <p:cNvPr id="10" name="Picture 9" descr="A check mark in a box&#10;&#10;AI-generated content may be incorrect.">
            <a:extLst>
              <a:ext uri="{FF2B5EF4-FFF2-40B4-BE49-F238E27FC236}">
                <a16:creationId xmlns:a16="http://schemas.microsoft.com/office/drawing/2014/main" id="{C4B33511-2F9C-4909-A3A1-CA5CFB1EF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3377" y="2647504"/>
            <a:ext cx="514967" cy="579066"/>
          </a:xfrm>
          <a:prstGeom prst="rect">
            <a:avLst/>
          </a:prstGeom>
        </p:spPr>
      </p:pic>
      <p:pic>
        <p:nvPicPr>
          <p:cNvPr id="12" name="Picture 11" descr="A check mark in a box&#10;&#10;AI-generated content may be incorrect.">
            <a:extLst>
              <a:ext uri="{FF2B5EF4-FFF2-40B4-BE49-F238E27FC236}">
                <a16:creationId xmlns:a16="http://schemas.microsoft.com/office/drawing/2014/main" id="{F42AB94E-497E-D3C5-F082-EC81CFF0F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543" y="3505799"/>
            <a:ext cx="514967" cy="579066"/>
          </a:xfrm>
          <a:prstGeom prst="rect">
            <a:avLst/>
          </a:prstGeom>
        </p:spPr>
      </p:pic>
      <p:pic>
        <p:nvPicPr>
          <p:cNvPr id="13" name="Picture 12" descr="A check mark in a box&#10;&#10;AI-generated content may be incorrect.">
            <a:extLst>
              <a:ext uri="{FF2B5EF4-FFF2-40B4-BE49-F238E27FC236}">
                <a16:creationId xmlns:a16="http://schemas.microsoft.com/office/drawing/2014/main" id="{7A28B2AA-1386-1E49-6DE0-805E3C347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1909" y="4463219"/>
            <a:ext cx="514967" cy="579066"/>
          </a:xfrm>
          <a:prstGeom prst="rect">
            <a:avLst/>
          </a:prstGeom>
        </p:spPr>
      </p:pic>
    </p:spTree>
    <p:extLst>
      <p:ext uri="{BB962C8B-B14F-4D97-AF65-F5344CB8AC3E}">
        <p14:creationId xmlns:p14="http://schemas.microsoft.com/office/powerpoint/2010/main" val="8783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8" y="0"/>
            <a:ext cx="177900" cy="6857615"/>
            <a:chOff x="0" y="0"/>
            <a:chExt cx="293370" cy="11308715"/>
          </a:xfrm>
        </p:grpSpPr>
        <p:sp>
          <p:nvSpPr>
            <p:cNvPr id="3" name="object 3"/>
            <p:cNvSpPr/>
            <p:nvPr/>
          </p:nvSpPr>
          <p:spPr>
            <a:xfrm>
              <a:off x="0" y="0"/>
              <a:ext cx="83820" cy="2230755"/>
            </a:xfrm>
            <a:custGeom>
              <a:avLst/>
              <a:gdLst/>
              <a:ahLst/>
              <a:cxnLst/>
              <a:rect l="l" t="t" r="r" b="b"/>
              <a:pathLst>
                <a:path w="83820" h="2230755">
                  <a:moveTo>
                    <a:pt x="83767" y="0"/>
                  </a:moveTo>
                  <a:lnTo>
                    <a:pt x="0" y="0"/>
                  </a:lnTo>
                  <a:lnTo>
                    <a:pt x="0" y="2230298"/>
                  </a:lnTo>
                  <a:lnTo>
                    <a:pt x="83767" y="2230298"/>
                  </a:lnTo>
                  <a:lnTo>
                    <a:pt x="83767" y="0"/>
                  </a:lnTo>
                  <a:close/>
                </a:path>
              </a:pathLst>
            </a:custGeom>
            <a:solidFill>
              <a:srgbClr val="4D439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object 4"/>
            <p:cNvSpPr/>
            <p:nvPr/>
          </p:nvSpPr>
          <p:spPr>
            <a:xfrm>
              <a:off x="83767" y="0"/>
              <a:ext cx="41910" cy="2230755"/>
            </a:xfrm>
            <a:custGeom>
              <a:avLst/>
              <a:gdLst/>
              <a:ahLst/>
              <a:cxnLst/>
              <a:rect l="l" t="t" r="r" b="b"/>
              <a:pathLst>
                <a:path w="41910" h="2230755">
                  <a:moveTo>
                    <a:pt x="0" y="2230298"/>
                  </a:moveTo>
                  <a:lnTo>
                    <a:pt x="41883" y="2230298"/>
                  </a:lnTo>
                  <a:lnTo>
                    <a:pt x="41883" y="0"/>
                  </a:lnTo>
                  <a:lnTo>
                    <a:pt x="0" y="0"/>
                  </a:lnTo>
                  <a:lnTo>
                    <a:pt x="0" y="2230298"/>
                  </a:lnTo>
                  <a:close/>
                </a:path>
              </a:pathLst>
            </a:custGeom>
            <a:solidFill>
              <a:srgbClr val="F18B1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object 5"/>
            <p:cNvSpPr/>
            <p:nvPr/>
          </p:nvSpPr>
          <p:spPr>
            <a:xfrm>
              <a:off x="125650" y="0"/>
              <a:ext cx="167640" cy="2230755"/>
            </a:xfrm>
            <a:custGeom>
              <a:avLst/>
              <a:gdLst/>
              <a:ahLst/>
              <a:cxnLst/>
              <a:rect l="l" t="t" r="r" b="b"/>
              <a:pathLst>
                <a:path w="167640" h="2230755">
                  <a:moveTo>
                    <a:pt x="167534" y="0"/>
                  </a:moveTo>
                  <a:lnTo>
                    <a:pt x="0" y="0"/>
                  </a:lnTo>
                  <a:lnTo>
                    <a:pt x="0" y="2230298"/>
                  </a:lnTo>
                  <a:lnTo>
                    <a:pt x="167534" y="2230298"/>
                  </a:lnTo>
                  <a:lnTo>
                    <a:pt x="167534" y="0"/>
                  </a:lnTo>
                  <a:close/>
                </a:path>
              </a:pathLst>
            </a:custGeom>
            <a:solidFill>
              <a:srgbClr val="FFB8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object 6"/>
            <p:cNvSpPr/>
            <p:nvPr/>
          </p:nvSpPr>
          <p:spPr>
            <a:xfrm>
              <a:off x="125641" y="96856"/>
              <a:ext cx="167640" cy="1929764"/>
            </a:xfrm>
            <a:custGeom>
              <a:avLst/>
              <a:gdLst/>
              <a:ahLst/>
              <a:cxnLst/>
              <a:rect l="l" t="t" r="r" b="b"/>
              <a:pathLst>
                <a:path w="167640" h="1929764">
                  <a:moveTo>
                    <a:pt x="167538" y="1887385"/>
                  </a:moveTo>
                  <a:lnTo>
                    <a:pt x="0" y="1887385"/>
                  </a:lnTo>
                  <a:lnTo>
                    <a:pt x="0" y="1929269"/>
                  </a:lnTo>
                  <a:lnTo>
                    <a:pt x="167538" y="1929269"/>
                  </a:lnTo>
                  <a:lnTo>
                    <a:pt x="167538" y="1887385"/>
                  </a:lnTo>
                  <a:close/>
                </a:path>
                <a:path w="167640" h="1929764">
                  <a:moveTo>
                    <a:pt x="167538" y="1803615"/>
                  </a:moveTo>
                  <a:lnTo>
                    <a:pt x="0" y="1803615"/>
                  </a:lnTo>
                  <a:lnTo>
                    <a:pt x="0" y="1845500"/>
                  </a:lnTo>
                  <a:lnTo>
                    <a:pt x="167538" y="1845500"/>
                  </a:lnTo>
                  <a:lnTo>
                    <a:pt x="167538" y="1803615"/>
                  </a:lnTo>
                  <a:close/>
                </a:path>
                <a:path w="167640" h="1929764">
                  <a:moveTo>
                    <a:pt x="167538" y="1719846"/>
                  </a:moveTo>
                  <a:lnTo>
                    <a:pt x="0" y="1719846"/>
                  </a:lnTo>
                  <a:lnTo>
                    <a:pt x="0" y="1761731"/>
                  </a:lnTo>
                  <a:lnTo>
                    <a:pt x="167538" y="1761731"/>
                  </a:lnTo>
                  <a:lnTo>
                    <a:pt x="167538" y="1719846"/>
                  </a:lnTo>
                  <a:close/>
                </a:path>
                <a:path w="167640" h="1929764">
                  <a:moveTo>
                    <a:pt x="167538" y="1636077"/>
                  </a:moveTo>
                  <a:lnTo>
                    <a:pt x="0" y="1636077"/>
                  </a:lnTo>
                  <a:lnTo>
                    <a:pt x="0" y="1677962"/>
                  </a:lnTo>
                  <a:lnTo>
                    <a:pt x="167538" y="1677962"/>
                  </a:lnTo>
                  <a:lnTo>
                    <a:pt x="167538" y="1636077"/>
                  </a:lnTo>
                  <a:close/>
                </a:path>
                <a:path w="167640" h="1929764">
                  <a:moveTo>
                    <a:pt x="167538" y="1342898"/>
                  </a:moveTo>
                  <a:lnTo>
                    <a:pt x="0" y="1342898"/>
                  </a:lnTo>
                  <a:lnTo>
                    <a:pt x="0" y="1384782"/>
                  </a:lnTo>
                  <a:lnTo>
                    <a:pt x="167538" y="1384782"/>
                  </a:lnTo>
                  <a:lnTo>
                    <a:pt x="167538" y="1342898"/>
                  </a:lnTo>
                  <a:close/>
                </a:path>
                <a:path w="167640" h="1929764">
                  <a:moveTo>
                    <a:pt x="167538" y="1259128"/>
                  </a:moveTo>
                  <a:lnTo>
                    <a:pt x="0" y="1259128"/>
                  </a:lnTo>
                  <a:lnTo>
                    <a:pt x="0" y="1301013"/>
                  </a:lnTo>
                  <a:lnTo>
                    <a:pt x="167538" y="1301013"/>
                  </a:lnTo>
                  <a:lnTo>
                    <a:pt x="167538" y="1259128"/>
                  </a:lnTo>
                  <a:close/>
                </a:path>
                <a:path w="167640" h="1929764">
                  <a:moveTo>
                    <a:pt x="167538" y="1175359"/>
                  </a:moveTo>
                  <a:lnTo>
                    <a:pt x="0" y="1175359"/>
                  </a:lnTo>
                  <a:lnTo>
                    <a:pt x="0" y="1217244"/>
                  </a:lnTo>
                  <a:lnTo>
                    <a:pt x="167538" y="1217244"/>
                  </a:lnTo>
                  <a:lnTo>
                    <a:pt x="167538" y="1175359"/>
                  </a:lnTo>
                  <a:close/>
                </a:path>
                <a:path w="167640" h="1929764">
                  <a:moveTo>
                    <a:pt x="167538" y="1091590"/>
                  </a:moveTo>
                  <a:lnTo>
                    <a:pt x="0" y="1091590"/>
                  </a:lnTo>
                  <a:lnTo>
                    <a:pt x="0" y="1133475"/>
                  </a:lnTo>
                  <a:lnTo>
                    <a:pt x="167538" y="1133475"/>
                  </a:lnTo>
                  <a:lnTo>
                    <a:pt x="167538" y="1091590"/>
                  </a:lnTo>
                  <a:close/>
                </a:path>
                <a:path w="167640" h="1929764">
                  <a:moveTo>
                    <a:pt x="167538" y="795782"/>
                  </a:moveTo>
                  <a:lnTo>
                    <a:pt x="0" y="795782"/>
                  </a:lnTo>
                  <a:lnTo>
                    <a:pt x="0" y="837679"/>
                  </a:lnTo>
                  <a:lnTo>
                    <a:pt x="167538" y="837679"/>
                  </a:lnTo>
                  <a:lnTo>
                    <a:pt x="167538" y="795782"/>
                  </a:lnTo>
                  <a:close/>
                </a:path>
                <a:path w="167640" h="1929764">
                  <a:moveTo>
                    <a:pt x="167538" y="712025"/>
                  </a:moveTo>
                  <a:lnTo>
                    <a:pt x="0" y="712025"/>
                  </a:lnTo>
                  <a:lnTo>
                    <a:pt x="0" y="753910"/>
                  </a:lnTo>
                  <a:lnTo>
                    <a:pt x="167538" y="753910"/>
                  </a:lnTo>
                  <a:lnTo>
                    <a:pt x="167538" y="712025"/>
                  </a:lnTo>
                  <a:close/>
                </a:path>
                <a:path w="167640" h="1929764">
                  <a:moveTo>
                    <a:pt x="167538" y="628256"/>
                  </a:moveTo>
                  <a:lnTo>
                    <a:pt x="0" y="628256"/>
                  </a:lnTo>
                  <a:lnTo>
                    <a:pt x="0" y="670140"/>
                  </a:lnTo>
                  <a:lnTo>
                    <a:pt x="167538" y="670140"/>
                  </a:lnTo>
                  <a:lnTo>
                    <a:pt x="167538" y="628256"/>
                  </a:lnTo>
                  <a:close/>
                </a:path>
                <a:path w="167640" h="1929764">
                  <a:moveTo>
                    <a:pt x="167538" y="544487"/>
                  </a:moveTo>
                  <a:lnTo>
                    <a:pt x="0" y="544487"/>
                  </a:lnTo>
                  <a:lnTo>
                    <a:pt x="0" y="586371"/>
                  </a:lnTo>
                  <a:lnTo>
                    <a:pt x="167538" y="586371"/>
                  </a:lnTo>
                  <a:lnTo>
                    <a:pt x="167538" y="544487"/>
                  </a:lnTo>
                  <a:close/>
                </a:path>
                <a:path w="167640" h="1929764">
                  <a:moveTo>
                    <a:pt x="167538" y="251307"/>
                  </a:moveTo>
                  <a:lnTo>
                    <a:pt x="0" y="251307"/>
                  </a:lnTo>
                  <a:lnTo>
                    <a:pt x="0" y="293192"/>
                  </a:lnTo>
                  <a:lnTo>
                    <a:pt x="167538" y="293192"/>
                  </a:lnTo>
                  <a:lnTo>
                    <a:pt x="167538" y="251307"/>
                  </a:lnTo>
                  <a:close/>
                </a:path>
                <a:path w="167640" h="1929764">
                  <a:moveTo>
                    <a:pt x="167538" y="167538"/>
                  </a:moveTo>
                  <a:lnTo>
                    <a:pt x="0" y="167538"/>
                  </a:lnTo>
                  <a:lnTo>
                    <a:pt x="0" y="209423"/>
                  </a:lnTo>
                  <a:lnTo>
                    <a:pt x="167538" y="209423"/>
                  </a:lnTo>
                  <a:lnTo>
                    <a:pt x="167538" y="167538"/>
                  </a:lnTo>
                  <a:close/>
                </a:path>
                <a:path w="167640" h="1929764">
                  <a:moveTo>
                    <a:pt x="167538" y="83769"/>
                  </a:moveTo>
                  <a:lnTo>
                    <a:pt x="0" y="83769"/>
                  </a:lnTo>
                  <a:lnTo>
                    <a:pt x="0" y="125653"/>
                  </a:lnTo>
                  <a:lnTo>
                    <a:pt x="167538" y="125653"/>
                  </a:lnTo>
                  <a:lnTo>
                    <a:pt x="167538" y="83769"/>
                  </a:lnTo>
                  <a:close/>
                </a:path>
                <a:path w="167640" h="1929764">
                  <a:moveTo>
                    <a:pt x="167538" y="0"/>
                  </a:moveTo>
                  <a:lnTo>
                    <a:pt x="0" y="0"/>
                  </a:lnTo>
                  <a:lnTo>
                    <a:pt x="0" y="41884"/>
                  </a:lnTo>
                  <a:lnTo>
                    <a:pt x="167538" y="41884"/>
                  </a:lnTo>
                  <a:lnTo>
                    <a:pt x="167538" y="0"/>
                  </a:lnTo>
                  <a:close/>
                </a:path>
              </a:pathLst>
            </a:custGeom>
            <a:solidFill>
              <a:srgbClr val="4D439A">
                <a:alpha val="63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 name="object 7"/>
          <p:cNvSpPr/>
          <p:nvPr/>
        </p:nvSpPr>
        <p:spPr>
          <a:xfrm>
            <a:off x="3714917" y="406372"/>
            <a:ext cx="3715629" cy="1809844"/>
          </a:xfrm>
          <a:custGeom>
            <a:avLst/>
            <a:gdLst/>
            <a:ahLst/>
            <a:cxnLst/>
            <a:rect l="l" t="t" r="r" b="b"/>
            <a:pathLst>
              <a:path w="3225165" h="3186429">
                <a:moveTo>
                  <a:pt x="3099382" y="0"/>
                </a:moveTo>
                <a:lnTo>
                  <a:pt x="125650" y="0"/>
                </a:lnTo>
                <a:lnTo>
                  <a:pt x="76743" y="9874"/>
                </a:lnTo>
                <a:lnTo>
                  <a:pt x="36803" y="36803"/>
                </a:lnTo>
                <a:lnTo>
                  <a:pt x="9874" y="76743"/>
                </a:lnTo>
                <a:lnTo>
                  <a:pt x="0" y="125650"/>
                </a:lnTo>
                <a:lnTo>
                  <a:pt x="0" y="3060650"/>
                </a:lnTo>
                <a:lnTo>
                  <a:pt x="9874" y="3109557"/>
                </a:lnTo>
                <a:lnTo>
                  <a:pt x="36803" y="3149497"/>
                </a:lnTo>
                <a:lnTo>
                  <a:pt x="76743" y="3176426"/>
                </a:lnTo>
                <a:lnTo>
                  <a:pt x="125650" y="3186300"/>
                </a:lnTo>
                <a:lnTo>
                  <a:pt x="3099382" y="3186300"/>
                </a:lnTo>
                <a:lnTo>
                  <a:pt x="3148289" y="3176426"/>
                </a:lnTo>
                <a:lnTo>
                  <a:pt x="3188228" y="3149497"/>
                </a:lnTo>
                <a:lnTo>
                  <a:pt x="3215157" y="3109557"/>
                </a:lnTo>
                <a:lnTo>
                  <a:pt x="3225032" y="3060650"/>
                </a:lnTo>
                <a:lnTo>
                  <a:pt x="3225032" y="125650"/>
                </a:lnTo>
                <a:lnTo>
                  <a:pt x="3215157" y="76743"/>
                </a:lnTo>
                <a:lnTo>
                  <a:pt x="3188228" y="36803"/>
                </a:lnTo>
                <a:lnTo>
                  <a:pt x="3148289" y="9874"/>
                </a:lnTo>
                <a:lnTo>
                  <a:pt x="3099382" y="0"/>
                </a:lnTo>
                <a:close/>
              </a:path>
            </a:pathLst>
          </a:custGeom>
          <a:solidFill>
            <a:srgbClr val="FFF8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8"/>
          <p:cNvSpPr/>
          <p:nvPr/>
        </p:nvSpPr>
        <p:spPr>
          <a:xfrm>
            <a:off x="9403303" y="2363967"/>
            <a:ext cx="2382146" cy="2063692"/>
          </a:xfrm>
          <a:custGeom>
            <a:avLst/>
            <a:gdLst/>
            <a:ahLst/>
            <a:cxnLst/>
            <a:rect l="l" t="t" r="r" b="b"/>
            <a:pathLst>
              <a:path w="3225165" h="3186429">
                <a:moveTo>
                  <a:pt x="3099382" y="0"/>
                </a:moveTo>
                <a:lnTo>
                  <a:pt x="125650" y="0"/>
                </a:lnTo>
                <a:lnTo>
                  <a:pt x="76743" y="9874"/>
                </a:lnTo>
                <a:lnTo>
                  <a:pt x="36803" y="36803"/>
                </a:lnTo>
                <a:lnTo>
                  <a:pt x="9874" y="76743"/>
                </a:lnTo>
                <a:lnTo>
                  <a:pt x="0" y="125650"/>
                </a:lnTo>
                <a:lnTo>
                  <a:pt x="0" y="3060650"/>
                </a:lnTo>
                <a:lnTo>
                  <a:pt x="9874" y="3109557"/>
                </a:lnTo>
                <a:lnTo>
                  <a:pt x="36803" y="3149497"/>
                </a:lnTo>
                <a:lnTo>
                  <a:pt x="76743" y="3176426"/>
                </a:lnTo>
                <a:lnTo>
                  <a:pt x="125650" y="3186300"/>
                </a:lnTo>
                <a:lnTo>
                  <a:pt x="3099382" y="3186300"/>
                </a:lnTo>
                <a:lnTo>
                  <a:pt x="3148289" y="3176426"/>
                </a:lnTo>
                <a:lnTo>
                  <a:pt x="3188228" y="3149497"/>
                </a:lnTo>
                <a:lnTo>
                  <a:pt x="3215157" y="3109557"/>
                </a:lnTo>
                <a:lnTo>
                  <a:pt x="3225032" y="3060650"/>
                </a:lnTo>
                <a:lnTo>
                  <a:pt x="3225032" y="125650"/>
                </a:lnTo>
                <a:lnTo>
                  <a:pt x="3215157" y="76743"/>
                </a:lnTo>
                <a:lnTo>
                  <a:pt x="3188228" y="36803"/>
                </a:lnTo>
                <a:lnTo>
                  <a:pt x="3148289" y="9874"/>
                </a:lnTo>
                <a:lnTo>
                  <a:pt x="3099382" y="0"/>
                </a:lnTo>
                <a:close/>
              </a:path>
            </a:pathLst>
          </a:custGeom>
          <a:solidFill>
            <a:srgbClr val="52DD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bject 9"/>
          <p:cNvSpPr/>
          <p:nvPr/>
        </p:nvSpPr>
        <p:spPr>
          <a:xfrm>
            <a:off x="7642905" y="406369"/>
            <a:ext cx="4310398" cy="1745301"/>
          </a:xfrm>
          <a:custGeom>
            <a:avLst/>
            <a:gdLst/>
            <a:ahLst/>
            <a:cxnLst/>
            <a:rect l="l" t="t" r="r" b="b"/>
            <a:pathLst>
              <a:path w="3225165" h="3186429">
                <a:moveTo>
                  <a:pt x="3099382" y="0"/>
                </a:moveTo>
                <a:lnTo>
                  <a:pt x="125650" y="0"/>
                </a:lnTo>
                <a:lnTo>
                  <a:pt x="76743" y="9874"/>
                </a:lnTo>
                <a:lnTo>
                  <a:pt x="36803" y="36803"/>
                </a:lnTo>
                <a:lnTo>
                  <a:pt x="9874" y="76743"/>
                </a:lnTo>
                <a:lnTo>
                  <a:pt x="0" y="125650"/>
                </a:lnTo>
                <a:lnTo>
                  <a:pt x="0" y="3060650"/>
                </a:lnTo>
                <a:lnTo>
                  <a:pt x="9874" y="3109561"/>
                </a:lnTo>
                <a:lnTo>
                  <a:pt x="36803" y="3149500"/>
                </a:lnTo>
                <a:lnTo>
                  <a:pt x="76743" y="3176427"/>
                </a:lnTo>
                <a:lnTo>
                  <a:pt x="125650" y="3186300"/>
                </a:lnTo>
                <a:lnTo>
                  <a:pt x="3099382" y="3186300"/>
                </a:lnTo>
                <a:lnTo>
                  <a:pt x="3148289" y="3176427"/>
                </a:lnTo>
                <a:lnTo>
                  <a:pt x="3188228" y="3149500"/>
                </a:lnTo>
                <a:lnTo>
                  <a:pt x="3215157" y="3109561"/>
                </a:lnTo>
                <a:lnTo>
                  <a:pt x="3225032" y="3060650"/>
                </a:lnTo>
                <a:lnTo>
                  <a:pt x="3225032" y="125650"/>
                </a:lnTo>
                <a:lnTo>
                  <a:pt x="3215157" y="76743"/>
                </a:lnTo>
                <a:lnTo>
                  <a:pt x="3188228" y="36803"/>
                </a:lnTo>
                <a:lnTo>
                  <a:pt x="3148289" y="9874"/>
                </a:lnTo>
                <a:lnTo>
                  <a:pt x="3099382" y="0"/>
                </a:lnTo>
                <a:close/>
              </a:path>
            </a:pathLst>
          </a:custGeom>
          <a:solidFill>
            <a:srgbClr val="54B7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object 10"/>
          <p:cNvSpPr/>
          <p:nvPr/>
        </p:nvSpPr>
        <p:spPr>
          <a:xfrm>
            <a:off x="3714917" y="2291790"/>
            <a:ext cx="2463198" cy="2103135"/>
          </a:xfrm>
          <a:custGeom>
            <a:avLst/>
            <a:gdLst/>
            <a:ahLst/>
            <a:cxnLst/>
            <a:rect l="l" t="t" r="r" b="b"/>
            <a:pathLst>
              <a:path w="4345305" h="3186429">
                <a:moveTo>
                  <a:pt x="4219190" y="0"/>
                </a:moveTo>
                <a:lnTo>
                  <a:pt x="125650" y="0"/>
                </a:lnTo>
                <a:lnTo>
                  <a:pt x="76743" y="9874"/>
                </a:lnTo>
                <a:lnTo>
                  <a:pt x="36803" y="36803"/>
                </a:lnTo>
                <a:lnTo>
                  <a:pt x="9874" y="76743"/>
                </a:lnTo>
                <a:lnTo>
                  <a:pt x="0" y="125650"/>
                </a:lnTo>
                <a:lnTo>
                  <a:pt x="0" y="3060650"/>
                </a:lnTo>
                <a:lnTo>
                  <a:pt x="9874" y="3109557"/>
                </a:lnTo>
                <a:lnTo>
                  <a:pt x="36803" y="3149497"/>
                </a:lnTo>
                <a:lnTo>
                  <a:pt x="76743" y="3176426"/>
                </a:lnTo>
                <a:lnTo>
                  <a:pt x="125650" y="3186300"/>
                </a:lnTo>
                <a:lnTo>
                  <a:pt x="4219190" y="3186300"/>
                </a:lnTo>
                <a:lnTo>
                  <a:pt x="4268097" y="3176426"/>
                </a:lnTo>
                <a:lnTo>
                  <a:pt x="4308037" y="3149497"/>
                </a:lnTo>
                <a:lnTo>
                  <a:pt x="4334966" y="3109557"/>
                </a:lnTo>
                <a:lnTo>
                  <a:pt x="4344841" y="3060650"/>
                </a:lnTo>
                <a:lnTo>
                  <a:pt x="4344841" y="125650"/>
                </a:lnTo>
                <a:lnTo>
                  <a:pt x="4334966" y="76743"/>
                </a:lnTo>
                <a:lnTo>
                  <a:pt x="4308037" y="36803"/>
                </a:lnTo>
                <a:lnTo>
                  <a:pt x="4268097" y="9874"/>
                </a:lnTo>
                <a:lnTo>
                  <a:pt x="4219190" y="0"/>
                </a:lnTo>
                <a:close/>
              </a:path>
            </a:pathLst>
          </a:custGeom>
          <a:solidFill>
            <a:srgbClr val="FF27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object 11"/>
          <p:cNvSpPr/>
          <p:nvPr/>
        </p:nvSpPr>
        <p:spPr>
          <a:xfrm>
            <a:off x="9237001" y="4519376"/>
            <a:ext cx="2634997" cy="1932254"/>
          </a:xfrm>
          <a:custGeom>
            <a:avLst/>
            <a:gdLst/>
            <a:ahLst/>
            <a:cxnLst/>
            <a:rect l="l" t="t" r="r" b="b"/>
            <a:pathLst>
              <a:path w="4345305" h="3186429">
                <a:moveTo>
                  <a:pt x="4219190" y="0"/>
                </a:moveTo>
                <a:lnTo>
                  <a:pt x="125650" y="0"/>
                </a:lnTo>
                <a:lnTo>
                  <a:pt x="76743" y="9874"/>
                </a:lnTo>
                <a:lnTo>
                  <a:pt x="36803" y="36803"/>
                </a:lnTo>
                <a:lnTo>
                  <a:pt x="9874" y="76743"/>
                </a:lnTo>
                <a:lnTo>
                  <a:pt x="0" y="125650"/>
                </a:lnTo>
                <a:lnTo>
                  <a:pt x="0" y="3060650"/>
                </a:lnTo>
                <a:lnTo>
                  <a:pt x="9874" y="3109561"/>
                </a:lnTo>
                <a:lnTo>
                  <a:pt x="36803" y="3149500"/>
                </a:lnTo>
                <a:lnTo>
                  <a:pt x="76743" y="3176427"/>
                </a:lnTo>
                <a:lnTo>
                  <a:pt x="125650" y="3186300"/>
                </a:lnTo>
                <a:lnTo>
                  <a:pt x="4219190" y="3186300"/>
                </a:lnTo>
                <a:lnTo>
                  <a:pt x="4268097" y="3176427"/>
                </a:lnTo>
                <a:lnTo>
                  <a:pt x="4308037" y="3149500"/>
                </a:lnTo>
                <a:lnTo>
                  <a:pt x="4334966" y="3109561"/>
                </a:lnTo>
                <a:lnTo>
                  <a:pt x="4344841" y="3060650"/>
                </a:lnTo>
                <a:lnTo>
                  <a:pt x="4344841" y="125650"/>
                </a:lnTo>
                <a:lnTo>
                  <a:pt x="4334966" y="76743"/>
                </a:lnTo>
                <a:lnTo>
                  <a:pt x="4308037" y="36803"/>
                </a:lnTo>
                <a:lnTo>
                  <a:pt x="4268097" y="9874"/>
                </a:lnTo>
                <a:lnTo>
                  <a:pt x="4219190" y="0"/>
                </a:lnTo>
                <a:close/>
              </a:path>
            </a:pathLst>
          </a:custGeom>
          <a:solidFill>
            <a:srgbClr val="92F8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object 12"/>
          <p:cNvSpPr/>
          <p:nvPr/>
        </p:nvSpPr>
        <p:spPr>
          <a:xfrm>
            <a:off x="3714917" y="4487940"/>
            <a:ext cx="2634997" cy="1932254"/>
          </a:xfrm>
          <a:custGeom>
            <a:avLst/>
            <a:gdLst/>
            <a:ahLst/>
            <a:cxnLst/>
            <a:rect l="l" t="t" r="r" b="b"/>
            <a:pathLst>
              <a:path w="4345305" h="3186429">
                <a:moveTo>
                  <a:pt x="4219190" y="0"/>
                </a:moveTo>
                <a:lnTo>
                  <a:pt x="125650" y="0"/>
                </a:lnTo>
                <a:lnTo>
                  <a:pt x="76743" y="9874"/>
                </a:lnTo>
                <a:lnTo>
                  <a:pt x="36803" y="36803"/>
                </a:lnTo>
                <a:lnTo>
                  <a:pt x="9874" y="76743"/>
                </a:lnTo>
                <a:lnTo>
                  <a:pt x="0" y="125650"/>
                </a:lnTo>
                <a:lnTo>
                  <a:pt x="0" y="3060650"/>
                </a:lnTo>
                <a:lnTo>
                  <a:pt x="9874" y="3109561"/>
                </a:lnTo>
                <a:lnTo>
                  <a:pt x="36803" y="3149500"/>
                </a:lnTo>
                <a:lnTo>
                  <a:pt x="76743" y="3176427"/>
                </a:lnTo>
                <a:lnTo>
                  <a:pt x="125650" y="3186300"/>
                </a:lnTo>
                <a:lnTo>
                  <a:pt x="4219190" y="3186300"/>
                </a:lnTo>
                <a:lnTo>
                  <a:pt x="4268097" y="3176427"/>
                </a:lnTo>
                <a:lnTo>
                  <a:pt x="4308037" y="3149500"/>
                </a:lnTo>
                <a:lnTo>
                  <a:pt x="4334966" y="3109561"/>
                </a:lnTo>
                <a:lnTo>
                  <a:pt x="4344841" y="3060650"/>
                </a:lnTo>
                <a:lnTo>
                  <a:pt x="4344841" y="125650"/>
                </a:lnTo>
                <a:lnTo>
                  <a:pt x="4334966" y="76743"/>
                </a:lnTo>
                <a:lnTo>
                  <a:pt x="4308037" y="36803"/>
                </a:lnTo>
                <a:lnTo>
                  <a:pt x="4268097" y="9874"/>
                </a:lnTo>
                <a:lnTo>
                  <a:pt x="4219190" y="0"/>
                </a:lnTo>
                <a:close/>
              </a:path>
            </a:pathLst>
          </a:custGeom>
          <a:solidFill>
            <a:srgbClr val="B0F8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object 13"/>
          <p:cNvSpPr/>
          <p:nvPr/>
        </p:nvSpPr>
        <p:spPr>
          <a:xfrm>
            <a:off x="6442227" y="4706279"/>
            <a:ext cx="2634997" cy="1713914"/>
          </a:xfrm>
          <a:custGeom>
            <a:avLst/>
            <a:gdLst/>
            <a:ahLst/>
            <a:cxnLst/>
            <a:rect l="l" t="t" r="r" b="b"/>
            <a:pathLst>
              <a:path w="4345305" h="3186429">
                <a:moveTo>
                  <a:pt x="4219190" y="0"/>
                </a:moveTo>
                <a:lnTo>
                  <a:pt x="125650" y="0"/>
                </a:lnTo>
                <a:lnTo>
                  <a:pt x="76743" y="9874"/>
                </a:lnTo>
                <a:lnTo>
                  <a:pt x="36803" y="36803"/>
                </a:lnTo>
                <a:lnTo>
                  <a:pt x="9874" y="76743"/>
                </a:lnTo>
                <a:lnTo>
                  <a:pt x="0" y="125650"/>
                </a:lnTo>
                <a:lnTo>
                  <a:pt x="0" y="3060650"/>
                </a:lnTo>
                <a:lnTo>
                  <a:pt x="9874" y="3109561"/>
                </a:lnTo>
                <a:lnTo>
                  <a:pt x="36803" y="3149500"/>
                </a:lnTo>
                <a:lnTo>
                  <a:pt x="76743" y="3176427"/>
                </a:lnTo>
                <a:lnTo>
                  <a:pt x="125650" y="3186300"/>
                </a:lnTo>
                <a:lnTo>
                  <a:pt x="4219190" y="3186300"/>
                </a:lnTo>
                <a:lnTo>
                  <a:pt x="4268097" y="3176427"/>
                </a:lnTo>
                <a:lnTo>
                  <a:pt x="4308037" y="3149500"/>
                </a:lnTo>
                <a:lnTo>
                  <a:pt x="4334966" y="3109561"/>
                </a:lnTo>
                <a:lnTo>
                  <a:pt x="4344841" y="3060650"/>
                </a:lnTo>
                <a:lnTo>
                  <a:pt x="4344841" y="125650"/>
                </a:lnTo>
                <a:lnTo>
                  <a:pt x="4334966" y="76743"/>
                </a:lnTo>
                <a:lnTo>
                  <a:pt x="4308037" y="36803"/>
                </a:lnTo>
                <a:lnTo>
                  <a:pt x="4268097" y="9874"/>
                </a:lnTo>
                <a:lnTo>
                  <a:pt x="4219190" y="0"/>
                </a:lnTo>
                <a:close/>
              </a:path>
            </a:pathLst>
          </a:custGeom>
          <a:solidFill>
            <a:srgbClr val="AC78D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5" name="object 15"/>
          <p:cNvPicPr/>
          <p:nvPr/>
        </p:nvPicPr>
        <p:blipFill>
          <a:blip r:embed="rId3" cstate="print"/>
          <a:stretch>
            <a:fillRect/>
          </a:stretch>
        </p:blipFill>
        <p:spPr>
          <a:xfrm>
            <a:off x="551180" y="5640944"/>
            <a:ext cx="1106303" cy="766684"/>
          </a:xfrm>
          <a:prstGeom prst="rect">
            <a:avLst/>
          </a:prstGeom>
        </p:spPr>
      </p:pic>
      <p:grpSp>
        <p:nvGrpSpPr>
          <p:cNvPr id="18" name="object 18"/>
          <p:cNvGrpSpPr/>
          <p:nvPr/>
        </p:nvGrpSpPr>
        <p:grpSpPr>
          <a:xfrm>
            <a:off x="6241500" y="2217074"/>
            <a:ext cx="3017366" cy="2425522"/>
            <a:chOff x="10291990" y="3656119"/>
            <a:chExt cx="4975860" cy="3999865"/>
          </a:xfrm>
        </p:grpSpPr>
        <p:sp>
          <p:nvSpPr>
            <p:cNvPr id="19" name="object 19"/>
            <p:cNvSpPr/>
            <p:nvPr/>
          </p:nvSpPr>
          <p:spPr>
            <a:xfrm>
              <a:off x="10291990" y="3656119"/>
              <a:ext cx="4975860" cy="3999865"/>
            </a:xfrm>
            <a:custGeom>
              <a:avLst/>
              <a:gdLst/>
              <a:ahLst/>
              <a:cxnLst/>
              <a:rect l="l" t="t" r="r" b="b"/>
              <a:pathLst>
                <a:path w="4975859" h="3999865">
                  <a:moveTo>
                    <a:pt x="4975764" y="0"/>
                  </a:moveTo>
                  <a:lnTo>
                    <a:pt x="0" y="0"/>
                  </a:lnTo>
                  <a:lnTo>
                    <a:pt x="0" y="3999459"/>
                  </a:lnTo>
                  <a:lnTo>
                    <a:pt x="4975764" y="3999459"/>
                  </a:lnTo>
                  <a:lnTo>
                    <a:pt x="4975764" y="0"/>
                  </a:lnTo>
                  <a:close/>
                </a:path>
              </a:pathLst>
            </a:custGeom>
            <a:solidFill>
              <a:srgbClr val="8E87BE">
                <a:alpha val="7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object 20"/>
            <p:cNvSpPr/>
            <p:nvPr/>
          </p:nvSpPr>
          <p:spPr>
            <a:xfrm>
              <a:off x="10397013" y="3761139"/>
              <a:ext cx="4766310" cy="3788410"/>
            </a:xfrm>
            <a:custGeom>
              <a:avLst/>
              <a:gdLst/>
              <a:ahLst/>
              <a:cxnLst/>
              <a:rect l="l" t="t" r="r" b="b"/>
              <a:pathLst>
                <a:path w="4766309" h="3788409">
                  <a:moveTo>
                    <a:pt x="2382995" y="0"/>
                  </a:moveTo>
                  <a:lnTo>
                    <a:pt x="2329051" y="475"/>
                  </a:lnTo>
                  <a:lnTo>
                    <a:pt x="2275401" y="1896"/>
                  </a:lnTo>
                  <a:lnTo>
                    <a:pt x="2222056" y="4251"/>
                  </a:lnTo>
                  <a:lnTo>
                    <a:pt x="2169030" y="7531"/>
                  </a:lnTo>
                  <a:lnTo>
                    <a:pt x="2116334" y="11726"/>
                  </a:lnTo>
                  <a:lnTo>
                    <a:pt x="2063983" y="16826"/>
                  </a:lnTo>
                  <a:lnTo>
                    <a:pt x="2011987" y="22820"/>
                  </a:lnTo>
                  <a:lnTo>
                    <a:pt x="1960360" y="29699"/>
                  </a:lnTo>
                  <a:lnTo>
                    <a:pt x="1909115" y="37453"/>
                  </a:lnTo>
                  <a:lnTo>
                    <a:pt x="1858264" y="46071"/>
                  </a:lnTo>
                  <a:lnTo>
                    <a:pt x="1807820" y="55543"/>
                  </a:lnTo>
                  <a:lnTo>
                    <a:pt x="1757795" y="65861"/>
                  </a:lnTo>
                  <a:lnTo>
                    <a:pt x="1708202" y="77013"/>
                  </a:lnTo>
                  <a:lnTo>
                    <a:pt x="1659053" y="88989"/>
                  </a:lnTo>
                  <a:lnTo>
                    <a:pt x="1610362" y="101780"/>
                  </a:lnTo>
                  <a:lnTo>
                    <a:pt x="1562140" y="115375"/>
                  </a:lnTo>
                  <a:lnTo>
                    <a:pt x="1514401" y="129765"/>
                  </a:lnTo>
                  <a:lnTo>
                    <a:pt x="1467156" y="144939"/>
                  </a:lnTo>
                  <a:lnTo>
                    <a:pt x="1420419" y="160888"/>
                  </a:lnTo>
                  <a:lnTo>
                    <a:pt x="1374203" y="177601"/>
                  </a:lnTo>
                  <a:lnTo>
                    <a:pt x="1328519" y="195068"/>
                  </a:lnTo>
                  <a:lnTo>
                    <a:pt x="1283381" y="213280"/>
                  </a:lnTo>
                  <a:lnTo>
                    <a:pt x="1238800" y="232226"/>
                  </a:lnTo>
                  <a:lnTo>
                    <a:pt x="1194791" y="251896"/>
                  </a:lnTo>
                  <a:lnTo>
                    <a:pt x="1151364" y="272280"/>
                  </a:lnTo>
                  <a:lnTo>
                    <a:pt x="1108534" y="293369"/>
                  </a:lnTo>
                  <a:lnTo>
                    <a:pt x="1066312" y="315152"/>
                  </a:lnTo>
                  <a:lnTo>
                    <a:pt x="1024711" y="337619"/>
                  </a:lnTo>
                  <a:lnTo>
                    <a:pt x="983743" y="360760"/>
                  </a:lnTo>
                  <a:lnTo>
                    <a:pt x="943422" y="384565"/>
                  </a:lnTo>
                  <a:lnTo>
                    <a:pt x="903760" y="409024"/>
                  </a:lnTo>
                  <a:lnTo>
                    <a:pt x="864770" y="434128"/>
                  </a:lnTo>
                  <a:lnTo>
                    <a:pt x="826464" y="459865"/>
                  </a:lnTo>
                  <a:lnTo>
                    <a:pt x="788854" y="486226"/>
                  </a:lnTo>
                  <a:lnTo>
                    <a:pt x="751954" y="513202"/>
                  </a:lnTo>
                  <a:lnTo>
                    <a:pt x="715776" y="540781"/>
                  </a:lnTo>
                  <a:lnTo>
                    <a:pt x="680332" y="568954"/>
                  </a:lnTo>
                  <a:lnTo>
                    <a:pt x="645636" y="597712"/>
                  </a:lnTo>
                  <a:lnTo>
                    <a:pt x="611699" y="627043"/>
                  </a:lnTo>
                  <a:lnTo>
                    <a:pt x="578535" y="656938"/>
                  </a:lnTo>
                  <a:lnTo>
                    <a:pt x="546156" y="687386"/>
                  </a:lnTo>
                  <a:lnTo>
                    <a:pt x="514574" y="718379"/>
                  </a:lnTo>
                  <a:lnTo>
                    <a:pt x="483803" y="749905"/>
                  </a:lnTo>
                  <a:lnTo>
                    <a:pt x="453855" y="781956"/>
                  </a:lnTo>
                  <a:lnTo>
                    <a:pt x="424742" y="814519"/>
                  </a:lnTo>
                  <a:lnTo>
                    <a:pt x="396478" y="847587"/>
                  </a:lnTo>
                  <a:lnTo>
                    <a:pt x="369074" y="881148"/>
                  </a:lnTo>
                  <a:lnTo>
                    <a:pt x="342543" y="915193"/>
                  </a:lnTo>
                  <a:lnTo>
                    <a:pt x="316898" y="949712"/>
                  </a:lnTo>
                  <a:lnTo>
                    <a:pt x="292152" y="984694"/>
                  </a:lnTo>
                  <a:lnTo>
                    <a:pt x="268317" y="1020130"/>
                  </a:lnTo>
                  <a:lnTo>
                    <a:pt x="245406" y="1056009"/>
                  </a:lnTo>
                  <a:lnTo>
                    <a:pt x="223431" y="1092322"/>
                  </a:lnTo>
                  <a:lnTo>
                    <a:pt x="202406" y="1129058"/>
                  </a:lnTo>
                  <a:lnTo>
                    <a:pt x="182341" y="1166208"/>
                  </a:lnTo>
                  <a:lnTo>
                    <a:pt x="163251" y="1203761"/>
                  </a:lnTo>
                  <a:lnTo>
                    <a:pt x="145148" y="1241708"/>
                  </a:lnTo>
                  <a:lnTo>
                    <a:pt x="128045" y="1280038"/>
                  </a:lnTo>
                  <a:lnTo>
                    <a:pt x="111953" y="1318742"/>
                  </a:lnTo>
                  <a:lnTo>
                    <a:pt x="96886" y="1357809"/>
                  </a:lnTo>
                  <a:lnTo>
                    <a:pt x="82856" y="1397229"/>
                  </a:lnTo>
                  <a:lnTo>
                    <a:pt x="69877" y="1436993"/>
                  </a:lnTo>
                  <a:lnTo>
                    <a:pt x="57959" y="1477089"/>
                  </a:lnTo>
                  <a:lnTo>
                    <a:pt x="47117" y="1517509"/>
                  </a:lnTo>
                  <a:lnTo>
                    <a:pt x="37363" y="1558243"/>
                  </a:lnTo>
                  <a:lnTo>
                    <a:pt x="28709" y="1599279"/>
                  </a:lnTo>
                  <a:lnTo>
                    <a:pt x="21168" y="1640609"/>
                  </a:lnTo>
                  <a:lnTo>
                    <a:pt x="14752" y="1682222"/>
                  </a:lnTo>
                  <a:lnTo>
                    <a:pt x="9475" y="1724108"/>
                  </a:lnTo>
                  <a:lnTo>
                    <a:pt x="5348" y="1766257"/>
                  </a:lnTo>
                  <a:lnTo>
                    <a:pt x="2385" y="1808659"/>
                  </a:lnTo>
                  <a:lnTo>
                    <a:pt x="598" y="1851304"/>
                  </a:lnTo>
                  <a:lnTo>
                    <a:pt x="0" y="1894183"/>
                  </a:lnTo>
                  <a:lnTo>
                    <a:pt x="598" y="1937061"/>
                  </a:lnTo>
                  <a:lnTo>
                    <a:pt x="2385" y="1979706"/>
                  </a:lnTo>
                  <a:lnTo>
                    <a:pt x="5348" y="2022108"/>
                  </a:lnTo>
                  <a:lnTo>
                    <a:pt x="9475" y="2064257"/>
                  </a:lnTo>
                  <a:lnTo>
                    <a:pt x="14752" y="2106143"/>
                  </a:lnTo>
                  <a:lnTo>
                    <a:pt x="21168" y="2147756"/>
                  </a:lnTo>
                  <a:lnTo>
                    <a:pt x="28709" y="2189086"/>
                  </a:lnTo>
                  <a:lnTo>
                    <a:pt x="37363" y="2230123"/>
                  </a:lnTo>
                  <a:lnTo>
                    <a:pt x="47117" y="2270856"/>
                  </a:lnTo>
                  <a:lnTo>
                    <a:pt x="57959" y="2311276"/>
                  </a:lnTo>
                  <a:lnTo>
                    <a:pt x="69877" y="2351373"/>
                  </a:lnTo>
                  <a:lnTo>
                    <a:pt x="82856" y="2391136"/>
                  </a:lnTo>
                  <a:lnTo>
                    <a:pt x="96886" y="2430557"/>
                  </a:lnTo>
                  <a:lnTo>
                    <a:pt x="111953" y="2469623"/>
                  </a:lnTo>
                  <a:lnTo>
                    <a:pt x="128045" y="2508327"/>
                  </a:lnTo>
                  <a:lnTo>
                    <a:pt x="145148" y="2546657"/>
                  </a:lnTo>
                  <a:lnTo>
                    <a:pt x="163251" y="2584604"/>
                  </a:lnTo>
                  <a:lnTo>
                    <a:pt x="182341" y="2622157"/>
                  </a:lnTo>
                  <a:lnTo>
                    <a:pt x="202406" y="2659307"/>
                  </a:lnTo>
                  <a:lnTo>
                    <a:pt x="223431" y="2696043"/>
                  </a:lnTo>
                  <a:lnTo>
                    <a:pt x="245406" y="2732356"/>
                  </a:lnTo>
                  <a:lnTo>
                    <a:pt x="268317" y="2768236"/>
                  </a:lnTo>
                  <a:lnTo>
                    <a:pt x="292152" y="2803671"/>
                  </a:lnTo>
                  <a:lnTo>
                    <a:pt x="316898" y="2838654"/>
                  </a:lnTo>
                  <a:lnTo>
                    <a:pt x="342543" y="2873172"/>
                  </a:lnTo>
                  <a:lnTo>
                    <a:pt x="369074" y="2907217"/>
                  </a:lnTo>
                  <a:lnTo>
                    <a:pt x="396478" y="2940778"/>
                  </a:lnTo>
                  <a:lnTo>
                    <a:pt x="424742" y="2973846"/>
                  </a:lnTo>
                  <a:lnTo>
                    <a:pt x="453855" y="3006410"/>
                  </a:lnTo>
                  <a:lnTo>
                    <a:pt x="483803" y="3038460"/>
                  </a:lnTo>
                  <a:lnTo>
                    <a:pt x="514574" y="3069986"/>
                  </a:lnTo>
                  <a:lnTo>
                    <a:pt x="546156" y="3100979"/>
                  </a:lnTo>
                  <a:lnTo>
                    <a:pt x="578535" y="3131428"/>
                  </a:lnTo>
                  <a:lnTo>
                    <a:pt x="611699" y="3161323"/>
                  </a:lnTo>
                  <a:lnTo>
                    <a:pt x="645636" y="3190654"/>
                  </a:lnTo>
                  <a:lnTo>
                    <a:pt x="680332" y="3219411"/>
                  </a:lnTo>
                  <a:lnTo>
                    <a:pt x="715776" y="3247584"/>
                  </a:lnTo>
                  <a:lnTo>
                    <a:pt x="751954" y="3275164"/>
                  </a:lnTo>
                  <a:lnTo>
                    <a:pt x="788854" y="3302139"/>
                  </a:lnTo>
                  <a:lnTo>
                    <a:pt x="826464" y="3328500"/>
                  </a:lnTo>
                  <a:lnTo>
                    <a:pt x="864770" y="3354238"/>
                  </a:lnTo>
                  <a:lnTo>
                    <a:pt x="903760" y="3379341"/>
                  </a:lnTo>
                  <a:lnTo>
                    <a:pt x="943422" y="3403800"/>
                  </a:lnTo>
                  <a:lnTo>
                    <a:pt x="983743" y="3427606"/>
                  </a:lnTo>
                  <a:lnTo>
                    <a:pt x="1024711" y="3450747"/>
                  </a:lnTo>
                  <a:lnTo>
                    <a:pt x="1066312" y="3473214"/>
                  </a:lnTo>
                  <a:lnTo>
                    <a:pt x="1108534" y="3494997"/>
                  </a:lnTo>
                  <a:lnTo>
                    <a:pt x="1151364" y="3516085"/>
                  </a:lnTo>
                  <a:lnTo>
                    <a:pt x="1194791" y="3536470"/>
                  </a:lnTo>
                  <a:lnTo>
                    <a:pt x="1238800" y="3556140"/>
                  </a:lnTo>
                  <a:lnTo>
                    <a:pt x="1283381" y="3575086"/>
                  </a:lnTo>
                  <a:lnTo>
                    <a:pt x="1328519" y="3593297"/>
                  </a:lnTo>
                  <a:lnTo>
                    <a:pt x="1374203" y="3610764"/>
                  </a:lnTo>
                  <a:lnTo>
                    <a:pt x="1420419" y="3627477"/>
                  </a:lnTo>
                  <a:lnTo>
                    <a:pt x="1467156" y="3643426"/>
                  </a:lnTo>
                  <a:lnTo>
                    <a:pt x="1514401" y="3658600"/>
                  </a:lnTo>
                  <a:lnTo>
                    <a:pt x="1562140" y="3672990"/>
                  </a:lnTo>
                  <a:lnTo>
                    <a:pt x="1610362" y="3686585"/>
                  </a:lnTo>
                  <a:lnTo>
                    <a:pt x="1659053" y="3699376"/>
                  </a:lnTo>
                  <a:lnTo>
                    <a:pt x="1708202" y="3711353"/>
                  </a:lnTo>
                  <a:lnTo>
                    <a:pt x="1757795" y="3722505"/>
                  </a:lnTo>
                  <a:lnTo>
                    <a:pt x="1807820" y="3732822"/>
                  </a:lnTo>
                  <a:lnTo>
                    <a:pt x="1858264" y="3742295"/>
                  </a:lnTo>
                  <a:lnTo>
                    <a:pt x="1909115" y="3750913"/>
                  </a:lnTo>
                  <a:lnTo>
                    <a:pt x="1960360" y="3758666"/>
                  </a:lnTo>
                  <a:lnTo>
                    <a:pt x="2011987" y="3765545"/>
                  </a:lnTo>
                  <a:lnTo>
                    <a:pt x="2063983" y="3771540"/>
                  </a:lnTo>
                  <a:lnTo>
                    <a:pt x="2116334" y="3776639"/>
                  </a:lnTo>
                  <a:lnTo>
                    <a:pt x="2169030" y="3780834"/>
                  </a:lnTo>
                  <a:lnTo>
                    <a:pt x="2222056" y="3784114"/>
                  </a:lnTo>
                  <a:lnTo>
                    <a:pt x="2275401" y="3786470"/>
                  </a:lnTo>
                  <a:lnTo>
                    <a:pt x="2329051" y="3787890"/>
                  </a:lnTo>
                  <a:lnTo>
                    <a:pt x="2382995" y="3788366"/>
                  </a:lnTo>
                  <a:lnTo>
                    <a:pt x="2436939" y="3787890"/>
                  </a:lnTo>
                  <a:lnTo>
                    <a:pt x="2490589" y="3786470"/>
                  </a:lnTo>
                  <a:lnTo>
                    <a:pt x="2543934" y="3784114"/>
                  </a:lnTo>
                  <a:lnTo>
                    <a:pt x="2596960" y="3780834"/>
                  </a:lnTo>
                  <a:lnTo>
                    <a:pt x="2649656" y="3776639"/>
                  </a:lnTo>
                  <a:lnTo>
                    <a:pt x="2702007" y="3771540"/>
                  </a:lnTo>
                  <a:lnTo>
                    <a:pt x="2754003" y="3765545"/>
                  </a:lnTo>
                  <a:lnTo>
                    <a:pt x="2805630" y="3758666"/>
                  </a:lnTo>
                  <a:lnTo>
                    <a:pt x="2856875" y="3750913"/>
                  </a:lnTo>
                  <a:lnTo>
                    <a:pt x="2907726" y="3742295"/>
                  </a:lnTo>
                  <a:lnTo>
                    <a:pt x="2958170" y="3732822"/>
                  </a:lnTo>
                  <a:lnTo>
                    <a:pt x="3008195" y="3722505"/>
                  </a:lnTo>
                  <a:lnTo>
                    <a:pt x="3057788" y="3711353"/>
                  </a:lnTo>
                  <a:lnTo>
                    <a:pt x="3106937" y="3699376"/>
                  </a:lnTo>
                  <a:lnTo>
                    <a:pt x="3155628" y="3686585"/>
                  </a:lnTo>
                  <a:lnTo>
                    <a:pt x="3203850" y="3672990"/>
                  </a:lnTo>
                  <a:lnTo>
                    <a:pt x="3251589" y="3658600"/>
                  </a:lnTo>
                  <a:lnTo>
                    <a:pt x="3298834" y="3643426"/>
                  </a:lnTo>
                  <a:lnTo>
                    <a:pt x="3345571" y="3627477"/>
                  </a:lnTo>
                  <a:lnTo>
                    <a:pt x="3391787" y="3610764"/>
                  </a:lnTo>
                  <a:lnTo>
                    <a:pt x="3437471" y="3593297"/>
                  </a:lnTo>
                  <a:lnTo>
                    <a:pt x="3482609" y="3575086"/>
                  </a:lnTo>
                  <a:lnTo>
                    <a:pt x="3527190" y="3556140"/>
                  </a:lnTo>
                  <a:lnTo>
                    <a:pt x="3571199" y="3536470"/>
                  </a:lnTo>
                  <a:lnTo>
                    <a:pt x="3614626" y="3516085"/>
                  </a:lnTo>
                  <a:lnTo>
                    <a:pt x="3657456" y="3494997"/>
                  </a:lnTo>
                  <a:lnTo>
                    <a:pt x="3699678" y="3473214"/>
                  </a:lnTo>
                  <a:lnTo>
                    <a:pt x="3741279" y="3450747"/>
                  </a:lnTo>
                  <a:lnTo>
                    <a:pt x="3782247" y="3427606"/>
                  </a:lnTo>
                  <a:lnTo>
                    <a:pt x="3822568" y="3403800"/>
                  </a:lnTo>
                  <a:lnTo>
                    <a:pt x="3862230" y="3379341"/>
                  </a:lnTo>
                  <a:lnTo>
                    <a:pt x="3901220" y="3354238"/>
                  </a:lnTo>
                  <a:lnTo>
                    <a:pt x="3939526" y="3328500"/>
                  </a:lnTo>
                  <a:lnTo>
                    <a:pt x="3977136" y="3302139"/>
                  </a:lnTo>
                  <a:lnTo>
                    <a:pt x="4014036" y="3275164"/>
                  </a:lnTo>
                  <a:lnTo>
                    <a:pt x="4050214" y="3247584"/>
                  </a:lnTo>
                  <a:lnTo>
                    <a:pt x="4085658" y="3219411"/>
                  </a:lnTo>
                  <a:lnTo>
                    <a:pt x="4120354" y="3190654"/>
                  </a:lnTo>
                  <a:lnTo>
                    <a:pt x="4154291" y="3161323"/>
                  </a:lnTo>
                  <a:lnTo>
                    <a:pt x="4187455" y="3131428"/>
                  </a:lnTo>
                  <a:lnTo>
                    <a:pt x="4219834" y="3100979"/>
                  </a:lnTo>
                  <a:lnTo>
                    <a:pt x="4251416" y="3069986"/>
                  </a:lnTo>
                  <a:lnTo>
                    <a:pt x="4282187" y="3038460"/>
                  </a:lnTo>
                  <a:lnTo>
                    <a:pt x="4312135" y="3006410"/>
                  </a:lnTo>
                  <a:lnTo>
                    <a:pt x="4341248" y="2973846"/>
                  </a:lnTo>
                  <a:lnTo>
                    <a:pt x="4369512" y="2940778"/>
                  </a:lnTo>
                  <a:lnTo>
                    <a:pt x="4396916" y="2907217"/>
                  </a:lnTo>
                  <a:lnTo>
                    <a:pt x="4423447" y="2873172"/>
                  </a:lnTo>
                  <a:lnTo>
                    <a:pt x="4449092" y="2838654"/>
                  </a:lnTo>
                  <a:lnTo>
                    <a:pt x="4473838" y="2803671"/>
                  </a:lnTo>
                  <a:lnTo>
                    <a:pt x="4497673" y="2768236"/>
                  </a:lnTo>
                  <a:lnTo>
                    <a:pt x="4520584" y="2732356"/>
                  </a:lnTo>
                  <a:lnTo>
                    <a:pt x="4542559" y="2696043"/>
                  </a:lnTo>
                  <a:lnTo>
                    <a:pt x="4563584" y="2659307"/>
                  </a:lnTo>
                  <a:lnTo>
                    <a:pt x="4583649" y="2622157"/>
                  </a:lnTo>
                  <a:lnTo>
                    <a:pt x="4602739" y="2584604"/>
                  </a:lnTo>
                  <a:lnTo>
                    <a:pt x="4620842" y="2546657"/>
                  </a:lnTo>
                  <a:lnTo>
                    <a:pt x="4637945" y="2508327"/>
                  </a:lnTo>
                  <a:lnTo>
                    <a:pt x="4654037" y="2469623"/>
                  </a:lnTo>
                  <a:lnTo>
                    <a:pt x="4669104" y="2430557"/>
                  </a:lnTo>
                  <a:lnTo>
                    <a:pt x="4683134" y="2391136"/>
                  </a:lnTo>
                  <a:lnTo>
                    <a:pt x="4696113" y="2351373"/>
                  </a:lnTo>
                  <a:lnTo>
                    <a:pt x="4708031" y="2311276"/>
                  </a:lnTo>
                  <a:lnTo>
                    <a:pt x="4718873" y="2270856"/>
                  </a:lnTo>
                  <a:lnTo>
                    <a:pt x="4728627" y="2230123"/>
                  </a:lnTo>
                  <a:lnTo>
                    <a:pt x="4737281" y="2189086"/>
                  </a:lnTo>
                  <a:lnTo>
                    <a:pt x="4744822" y="2147756"/>
                  </a:lnTo>
                  <a:lnTo>
                    <a:pt x="4751238" y="2106143"/>
                  </a:lnTo>
                  <a:lnTo>
                    <a:pt x="4756515" y="2064257"/>
                  </a:lnTo>
                  <a:lnTo>
                    <a:pt x="4760642" y="2022108"/>
                  </a:lnTo>
                  <a:lnTo>
                    <a:pt x="4763605" y="1979706"/>
                  </a:lnTo>
                  <a:lnTo>
                    <a:pt x="4765392" y="1937061"/>
                  </a:lnTo>
                  <a:lnTo>
                    <a:pt x="4765991" y="1894183"/>
                  </a:lnTo>
                  <a:lnTo>
                    <a:pt x="4765392" y="1851304"/>
                  </a:lnTo>
                  <a:lnTo>
                    <a:pt x="4763605" y="1808659"/>
                  </a:lnTo>
                  <a:lnTo>
                    <a:pt x="4760642" y="1766257"/>
                  </a:lnTo>
                  <a:lnTo>
                    <a:pt x="4756515" y="1724108"/>
                  </a:lnTo>
                  <a:lnTo>
                    <a:pt x="4751238" y="1682222"/>
                  </a:lnTo>
                  <a:lnTo>
                    <a:pt x="4744822" y="1640609"/>
                  </a:lnTo>
                  <a:lnTo>
                    <a:pt x="4737281" y="1599279"/>
                  </a:lnTo>
                  <a:lnTo>
                    <a:pt x="4728627" y="1558243"/>
                  </a:lnTo>
                  <a:lnTo>
                    <a:pt x="4718873" y="1517509"/>
                  </a:lnTo>
                  <a:lnTo>
                    <a:pt x="4708031" y="1477089"/>
                  </a:lnTo>
                  <a:lnTo>
                    <a:pt x="4696113" y="1436993"/>
                  </a:lnTo>
                  <a:lnTo>
                    <a:pt x="4683134" y="1397229"/>
                  </a:lnTo>
                  <a:lnTo>
                    <a:pt x="4669104" y="1357809"/>
                  </a:lnTo>
                  <a:lnTo>
                    <a:pt x="4654037" y="1318742"/>
                  </a:lnTo>
                  <a:lnTo>
                    <a:pt x="4637945" y="1280038"/>
                  </a:lnTo>
                  <a:lnTo>
                    <a:pt x="4620842" y="1241708"/>
                  </a:lnTo>
                  <a:lnTo>
                    <a:pt x="4602739" y="1203761"/>
                  </a:lnTo>
                  <a:lnTo>
                    <a:pt x="4583649" y="1166208"/>
                  </a:lnTo>
                  <a:lnTo>
                    <a:pt x="4563584" y="1129058"/>
                  </a:lnTo>
                  <a:lnTo>
                    <a:pt x="4542559" y="1092322"/>
                  </a:lnTo>
                  <a:lnTo>
                    <a:pt x="4520584" y="1056009"/>
                  </a:lnTo>
                  <a:lnTo>
                    <a:pt x="4497673" y="1020130"/>
                  </a:lnTo>
                  <a:lnTo>
                    <a:pt x="4473838" y="984694"/>
                  </a:lnTo>
                  <a:lnTo>
                    <a:pt x="4449092" y="949712"/>
                  </a:lnTo>
                  <a:lnTo>
                    <a:pt x="4423447" y="915193"/>
                  </a:lnTo>
                  <a:lnTo>
                    <a:pt x="4396916" y="881148"/>
                  </a:lnTo>
                  <a:lnTo>
                    <a:pt x="4369512" y="847587"/>
                  </a:lnTo>
                  <a:lnTo>
                    <a:pt x="4341248" y="814519"/>
                  </a:lnTo>
                  <a:lnTo>
                    <a:pt x="4312135" y="781956"/>
                  </a:lnTo>
                  <a:lnTo>
                    <a:pt x="4282187" y="749905"/>
                  </a:lnTo>
                  <a:lnTo>
                    <a:pt x="4251416" y="718379"/>
                  </a:lnTo>
                  <a:lnTo>
                    <a:pt x="4219834" y="687386"/>
                  </a:lnTo>
                  <a:lnTo>
                    <a:pt x="4187455" y="656938"/>
                  </a:lnTo>
                  <a:lnTo>
                    <a:pt x="4154291" y="627043"/>
                  </a:lnTo>
                  <a:lnTo>
                    <a:pt x="4120354" y="597712"/>
                  </a:lnTo>
                  <a:lnTo>
                    <a:pt x="4085658" y="568954"/>
                  </a:lnTo>
                  <a:lnTo>
                    <a:pt x="4050214" y="540781"/>
                  </a:lnTo>
                  <a:lnTo>
                    <a:pt x="4014036" y="513202"/>
                  </a:lnTo>
                  <a:lnTo>
                    <a:pt x="3977136" y="486226"/>
                  </a:lnTo>
                  <a:lnTo>
                    <a:pt x="3939526" y="459865"/>
                  </a:lnTo>
                  <a:lnTo>
                    <a:pt x="3901220" y="434128"/>
                  </a:lnTo>
                  <a:lnTo>
                    <a:pt x="3862230" y="409024"/>
                  </a:lnTo>
                  <a:lnTo>
                    <a:pt x="3822568" y="384565"/>
                  </a:lnTo>
                  <a:lnTo>
                    <a:pt x="3782247" y="360760"/>
                  </a:lnTo>
                  <a:lnTo>
                    <a:pt x="3741279" y="337619"/>
                  </a:lnTo>
                  <a:lnTo>
                    <a:pt x="3699678" y="315152"/>
                  </a:lnTo>
                  <a:lnTo>
                    <a:pt x="3657456" y="293369"/>
                  </a:lnTo>
                  <a:lnTo>
                    <a:pt x="3614626" y="272280"/>
                  </a:lnTo>
                  <a:lnTo>
                    <a:pt x="3571199" y="251896"/>
                  </a:lnTo>
                  <a:lnTo>
                    <a:pt x="3527190" y="232226"/>
                  </a:lnTo>
                  <a:lnTo>
                    <a:pt x="3482609" y="213280"/>
                  </a:lnTo>
                  <a:lnTo>
                    <a:pt x="3437471" y="195068"/>
                  </a:lnTo>
                  <a:lnTo>
                    <a:pt x="3391787" y="177601"/>
                  </a:lnTo>
                  <a:lnTo>
                    <a:pt x="3345571" y="160888"/>
                  </a:lnTo>
                  <a:lnTo>
                    <a:pt x="3298834" y="144939"/>
                  </a:lnTo>
                  <a:lnTo>
                    <a:pt x="3251589" y="129765"/>
                  </a:lnTo>
                  <a:lnTo>
                    <a:pt x="3203850" y="115375"/>
                  </a:lnTo>
                  <a:lnTo>
                    <a:pt x="3155628" y="101780"/>
                  </a:lnTo>
                  <a:lnTo>
                    <a:pt x="3106937" y="88989"/>
                  </a:lnTo>
                  <a:lnTo>
                    <a:pt x="3057788" y="77013"/>
                  </a:lnTo>
                  <a:lnTo>
                    <a:pt x="3008195" y="65861"/>
                  </a:lnTo>
                  <a:lnTo>
                    <a:pt x="2958170" y="55543"/>
                  </a:lnTo>
                  <a:lnTo>
                    <a:pt x="2907726" y="46071"/>
                  </a:lnTo>
                  <a:lnTo>
                    <a:pt x="2856875" y="37453"/>
                  </a:lnTo>
                  <a:lnTo>
                    <a:pt x="2805630" y="29699"/>
                  </a:lnTo>
                  <a:lnTo>
                    <a:pt x="2754003" y="22820"/>
                  </a:lnTo>
                  <a:lnTo>
                    <a:pt x="2702007" y="16826"/>
                  </a:lnTo>
                  <a:lnTo>
                    <a:pt x="2649656" y="11726"/>
                  </a:lnTo>
                  <a:lnTo>
                    <a:pt x="2596960" y="7531"/>
                  </a:lnTo>
                  <a:lnTo>
                    <a:pt x="2543934" y="4251"/>
                  </a:lnTo>
                  <a:lnTo>
                    <a:pt x="2490589" y="1896"/>
                  </a:lnTo>
                  <a:lnTo>
                    <a:pt x="2436939" y="475"/>
                  </a:lnTo>
                  <a:lnTo>
                    <a:pt x="238299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1" name="object 21"/>
          <p:cNvSpPr txBox="1">
            <a:spLocks noGrp="1"/>
          </p:cNvSpPr>
          <p:nvPr>
            <p:ph type="title"/>
          </p:nvPr>
        </p:nvSpPr>
        <p:spPr>
          <a:xfrm>
            <a:off x="427496" y="240014"/>
            <a:ext cx="2938428" cy="777278"/>
          </a:xfrm>
          <a:prstGeom prst="rect">
            <a:avLst/>
          </a:prstGeom>
        </p:spPr>
        <p:txBody>
          <a:bodyPr vert="horz" wrap="square" lIns="0" tIns="7316" rIns="0" bIns="0" rtlCol="0" anchor="ctr">
            <a:spAutoFit/>
          </a:bodyPr>
          <a:lstStyle/>
          <a:p>
            <a:pPr marL="7701">
              <a:lnSpc>
                <a:spcPct val="100000"/>
              </a:lnSpc>
              <a:spcBef>
                <a:spcPts val="58"/>
              </a:spcBef>
            </a:pPr>
            <a:r>
              <a:rPr sz="5003" dirty="0"/>
              <a:t>RM</a:t>
            </a:r>
            <a:r>
              <a:rPr sz="5003" spc="-79" dirty="0"/>
              <a:t> </a:t>
            </a:r>
            <a:r>
              <a:rPr sz="5003" spc="-12" dirty="0"/>
              <a:t>Comp</a:t>
            </a:r>
            <a:endParaRPr sz="5003"/>
          </a:p>
        </p:txBody>
      </p:sp>
      <p:sp>
        <p:nvSpPr>
          <p:cNvPr id="22" name="object 22"/>
          <p:cNvSpPr txBox="1"/>
          <p:nvPr/>
        </p:nvSpPr>
        <p:spPr>
          <a:xfrm>
            <a:off x="427496" y="1550479"/>
            <a:ext cx="2613433" cy="1626977"/>
          </a:xfrm>
          <a:prstGeom prst="rect">
            <a:avLst/>
          </a:prstGeom>
        </p:spPr>
        <p:txBody>
          <a:bodyPr vert="horz" wrap="square" lIns="0" tIns="65461" rIns="0" bIns="0" rtlCol="0">
            <a:spAutoFit/>
          </a:bodyPr>
          <a:lstStyle/>
          <a:p>
            <a:pPr marL="7701" marR="3081" lvl="0" indent="0" algn="l" defTabSz="914400" rtl="0" eaLnBrk="1" fontAlgn="auto" latinLnBrk="0" hangingPunct="1">
              <a:lnSpc>
                <a:spcPts val="4081"/>
              </a:lnSpc>
              <a:spcBef>
                <a:spcPts val="515"/>
              </a:spcBef>
              <a:spcAft>
                <a:spcPts val="0"/>
              </a:spcAft>
              <a:buClrTx/>
              <a:buSzTx/>
              <a:buFontTx/>
              <a:buNone/>
              <a:tabLst/>
              <a:defRPr/>
            </a:pPr>
            <a:r>
              <a:rPr kumimoji="0" lang="en-IE" sz="3790" b="0" i="0" u="none" strike="noStrike" kern="1200" cap="none" spc="0" normalizeH="0" baseline="0" noProof="0" dirty="0">
                <a:ln>
                  <a:noFill/>
                </a:ln>
                <a:solidFill>
                  <a:srgbClr val="4D439A"/>
                </a:solidFill>
                <a:effectLst/>
                <a:uLnTx/>
                <a:uFillTx/>
                <a:latin typeface="Museo 500"/>
                <a:ea typeface="+mn-ea"/>
                <a:cs typeface="Museo 500"/>
              </a:rPr>
              <a:t>7</a:t>
            </a:r>
            <a:r>
              <a:rPr kumimoji="0" sz="3790" b="0" i="0" u="none" strike="noStrike" kern="1200" cap="none" spc="0" normalizeH="0" baseline="0" noProof="0" dirty="0">
                <a:ln>
                  <a:noFill/>
                </a:ln>
                <a:solidFill>
                  <a:srgbClr val="4D439A"/>
                </a:solidFill>
                <a:effectLst/>
                <a:uLnTx/>
                <a:uFillTx/>
                <a:latin typeface="Museo 500"/>
                <a:ea typeface="+mn-ea"/>
                <a:cs typeface="Museo 500"/>
              </a:rPr>
              <a:t> </a:t>
            </a:r>
            <a:r>
              <a:rPr kumimoji="0" sz="3396" b="0" i="0" u="none" strike="noStrike" kern="1200" cap="none" spc="-12" normalizeH="0" baseline="0" noProof="0" dirty="0">
                <a:ln>
                  <a:noFill/>
                </a:ln>
                <a:solidFill>
                  <a:srgbClr val="4D439A"/>
                </a:solidFill>
                <a:effectLst/>
                <a:uLnTx/>
                <a:uFillTx/>
                <a:latin typeface="Museo 500"/>
                <a:ea typeface="+mn-ea"/>
                <a:cs typeface="Museo 500"/>
              </a:rPr>
              <a:t>Main </a:t>
            </a:r>
            <a:r>
              <a:rPr kumimoji="0" sz="3396" b="0" i="0" u="none" strike="noStrike" kern="1200" cap="none" spc="-6" normalizeH="0" baseline="0" noProof="0" dirty="0">
                <a:ln>
                  <a:noFill/>
                </a:ln>
                <a:solidFill>
                  <a:srgbClr val="4D439A"/>
                </a:solidFill>
                <a:effectLst/>
                <a:uLnTx/>
                <a:uFillTx/>
                <a:latin typeface="Museo 500"/>
                <a:ea typeface="+mn-ea"/>
                <a:cs typeface="Museo 500"/>
              </a:rPr>
              <a:t>Competence Areas</a:t>
            </a:r>
            <a:endParaRPr kumimoji="0" sz="3396" b="0" i="0" u="none" strike="noStrike" kern="1200" cap="none" spc="0" normalizeH="0" baseline="0" noProof="0" dirty="0">
              <a:ln>
                <a:noFill/>
              </a:ln>
              <a:solidFill>
                <a:prstClr val="black"/>
              </a:solidFill>
              <a:effectLst/>
              <a:uLnTx/>
              <a:uFillTx/>
              <a:latin typeface="Museo 500"/>
              <a:ea typeface="+mn-ea"/>
              <a:cs typeface="Museo 500"/>
            </a:endParaRPr>
          </a:p>
        </p:txBody>
      </p:sp>
      <p:sp>
        <p:nvSpPr>
          <p:cNvPr id="23" name="object 23"/>
          <p:cNvSpPr txBox="1"/>
          <p:nvPr/>
        </p:nvSpPr>
        <p:spPr>
          <a:xfrm>
            <a:off x="427496" y="3644563"/>
            <a:ext cx="2981555" cy="1043440"/>
          </a:xfrm>
          <a:prstGeom prst="rect">
            <a:avLst/>
          </a:prstGeom>
        </p:spPr>
        <p:txBody>
          <a:bodyPr vert="horz" wrap="square" lIns="0" tIns="7316" rIns="0" bIns="0" rtlCol="0">
            <a:spAutoFit/>
          </a:bodyPr>
          <a:lstStyle/>
          <a:p>
            <a:pPr marL="7701" marR="3081" lvl="0" indent="0" algn="l" defTabSz="914400" rtl="0" eaLnBrk="1" fontAlgn="auto" latinLnBrk="0" hangingPunct="1">
              <a:lnSpc>
                <a:spcPct val="100299"/>
              </a:lnSpc>
              <a:spcBef>
                <a:spcPts val="58"/>
              </a:spcBef>
              <a:spcAft>
                <a:spcPts val="0"/>
              </a:spcAft>
              <a:buClrTx/>
              <a:buSzTx/>
              <a:buFontTx/>
              <a:buNone/>
              <a:tabLst/>
              <a:defRPr/>
            </a:pPr>
            <a:r>
              <a:rPr kumimoji="0" sz="2244" b="0" i="0" u="none" strike="noStrike" kern="1200" cap="none" spc="0" normalizeH="0" baseline="0" noProof="0" dirty="0">
                <a:ln>
                  <a:noFill/>
                </a:ln>
                <a:solidFill>
                  <a:srgbClr val="4D439A"/>
                </a:solidFill>
                <a:effectLst/>
                <a:uLnTx/>
                <a:uFillTx/>
                <a:latin typeface="Museo 500"/>
                <a:ea typeface="+mn-ea"/>
                <a:cs typeface="Museo 500"/>
              </a:rPr>
              <a:t>European</a:t>
            </a:r>
            <a:r>
              <a:rPr kumimoji="0" sz="2244" b="0" i="0" u="none" strike="noStrike" kern="1200" cap="none" spc="-52" normalizeH="0" baseline="0" noProof="0" dirty="0">
                <a:ln>
                  <a:noFill/>
                </a:ln>
                <a:solidFill>
                  <a:srgbClr val="4D439A"/>
                </a:solidFill>
                <a:effectLst/>
                <a:uLnTx/>
                <a:uFillTx/>
                <a:latin typeface="Museo 500"/>
                <a:ea typeface="+mn-ea"/>
                <a:cs typeface="Museo 500"/>
              </a:rPr>
              <a:t> </a:t>
            </a:r>
            <a:r>
              <a:rPr kumimoji="0" sz="2244" b="0" i="0" u="none" strike="noStrike" kern="1200" cap="none" spc="-6" normalizeH="0" baseline="0" noProof="0" dirty="0">
                <a:ln>
                  <a:noFill/>
                </a:ln>
                <a:solidFill>
                  <a:srgbClr val="4D439A"/>
                </a:solidFill>
                <a:effectLst/>
                <a:uLnTx/>
                <a:uFillTx/>
                <a:latin typeface="Museo 500"/>
                <a:ea typeface="+mn-ea"/>
                <a:cs typeface="Museo 500"/>
              </a:rPr>
              <a:t>Research </a:t>
            </a:r>
            <a:r>
              <a:rPr kumimoji="0" sz="2244" b="0" i="0" u="none" strike="noStrike" kern="1200" cap="none" spc="0" normalizeH="0" baseline="0" noProof="0" dirty="0">
                <a:ln>
                  <a:noFill/>
                </a:ln>
                <a:solidFill>
                  <a:srgbClr val="4D439A"/>
                </a:solidFill>
                <a:effectLst/>
                <a:uLnTx/>
                <a:uFillTx/>
                <a:latin typeface="Museo 500"/>
                <a:ea typeface="+mn-ea"/>
                <a:cs typeface="Museo 500"/>
              </a:rPr>
              <a:t>Manager</a:t>
            </a:r>
            <a:r>
              <a:rPr kumimoji="0" sz="2244" b="0" i="0" u="none" strike="noStrike" kern="1200" cap="none" spc="-6" normalizeH="0" baseline="0" noProof="0" dirty="0">
                <a:ln>
                  <a:noFill/>
                </a:ln>
                <a:solidFill>
                  <a:srgbClr val="4D439A"/>
                </a:solidFill>
                <a:effectLst/>
                <a:uLnTx/>
                <a:uFillTx/>
                <a:latin typeface="Museo 500"/>
                <a:ea typeface="+mn-ea"/>
                <a:cs typeface="Museo 500"/>
              </a:rPr>
              <a:t> Competency Framework</a:t>
            </a:r>
            <a:endParaRPr kumimoji="0" sz="2244" b="0" i="0" u="none" strike="noStrike" kern="1200" cap="none" spc="0" normalizeH="0" baseline="0" noProof="0">
              <a:ln>
                <a:noFill/>
              </a:ln>
              <a:solidFill>
                <a:prstClr val="black"/>
              </a:solidFill>
              <a:effectLst/>
              <a:uLnTx/>
              <a:uFillTx/>
              <a:latin typeface="Museo 500"/>
              <a:ea typeface="+mn-ea"/>
              <a:cs typeface="Museo 500"/>
            </a:endParaRPr>
          </a:p>
        </p:txBody>
      </p:sp>
      <p:sp>
        <p:nvSpPr>
          <p:cNvPr id="24" name="object 24"/>
          <p:cNvSpPr txBox="1"/>
          <p:nvPr/>
        </p:nvSpPr>
        <p:spPr>
          <a:xfrm>
            <a:off x="9639389" y="2854610"/>
            <a:ext cx="1599173" cy="745290"/>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6" normalizeH="0" baseline="0" noProof="0" dirty="0">
                <a:ln>
                  <a:noFill/>
                </a:ln>
                <a:solidFill>
                  <a:prstClr val="black"/>
                </a:solidFill>
                <a:effectLst/>
                <a:uLnTx/>
                <a:uFillTx/>
                <a:latin typeface="Museo Sans 500"/>
                <a:ea typeface="+mn-ea"/>
                <a:cs typeface="Museo Sans 500"/>
              </a:rPr>
              <a:t>Technical Proficiency</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25" name="object 25"/>
          <p:cNvSpPr txBox="1"/>
          <p:nvPr/>
        </p:nvSpPr>
        <p:spPr>
          <a:xfrm>
            <a:off x="8657403" y="670478"/>
            <a:ext cx="2846307" cy="1113852"/>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6" normalizeH="0" baseline="0" noProof="0" dirty="0">
                <a:ln>
                  <a:noFill/>
                </a:ln>
                <a:solidFill>
                  <a:prstClr val="black"/>
                </a:solidFill>
                <a:effectLst/>
                <a:uLnTx/>
                <a:uFillTx/>
                <a:latin typeface="Museo Sans 500"/>
                <a:ea typeface="+mn-ea"/>
                <a:cs typeface="Museo Sans 500"/>
              </a:rPr>
              <a:t>Subject Matter Expertise</a:t>
            </a:r>
            <a:r>
              <a:rPr kumimoji="0" lang="en-IE" sz="2395" b="0" i="0" u="none" strike="noStrike" kern="1200" cap="none" spc="-6" normalizeH="0" baseline="0" noProof="0" dirty="0">
                <a:ln>
                  <a:noFill/>
                </a:ln>
                <a:solidFill>
                  <a:prstClr val="black"/>
                </a:solidFill>
                <a:effectLst/>
                <a:uLnTx/>
                <a:uFillTx/>
                <a:latin typeface="Museo Sans 500"/>
                <a:ea typeface="+mn-ea"/>
                <a:cs typeface="Museo Sans 500"/>
              </a:rPr>
              <a:t>/Specialised Knowledge</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26" name="object 26"/>
          <p:cNvSpPr txBox="1"/>
          <p:nvPr/>
        </p:nvSpPr>
        <p:spPr>
          <a:xfrm>
            <a:off x="3983069" y="2716892"/>
            <a:ext cx="1875650" cy="1113852"/>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6" normalizeH="0" baseline="0" noProof="0" dirty="0">
                <a:ln>
                  <a:noFill/>
                </a:ln>
                <a:solidFill>
                  <a:prstClr val="black"/>
                </a:solidFill>
                <a:effectLst/>
                <a:uLnTx/>
                <a:uFillTx/>
                <a:latin typeface="Museo Sans 500"/>
                <a:ea typeface="+mn-ea"/>
                <a:cs typeface="Museo Sans 500"/>
              </a:rPr>
              <a:t>Research Project Oversight</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27" name="object 27"/>
          <p:cNvSpPr txBox="1"/>
          <p:nvPr/>
        </p:nvSpPr>
        <p:spPr>
          <a:xfrm>
            <a:off x="9834482" y="4973999"/>
            <a:ext cx="1806338" cy="745290"/>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lang="en-IE" sz="2395" b="0" i="0" u="none" strike="noStrike" kern="1200" cap="none" spc="-6" normalizeH="0" baseline="0" noProof="0" dirty="0">
                <a:ln>
                  <a:noFill/>
                </a:ln>
                <a:solidFill>
                  <a:prstClr val="black"/>
                </a:solidFill>
                <a:effectLst/>
                <a:uLnTx/>
                <a:uFillTx/>
                <a:latin typeface="Museo Sans 500"/>
                <a:ea typeface="+mn-ea"/>
                <a:cs typeface="Museo Sans 500"/>
              </a:rPr>
              <a:t>Stakeholder</a:t>
            </a:r>
            <a:r>
              <a:rPr kumimoji="0" sz="2395" b="0" i="0" u="none" strike="noStrike" kern="1200" cap="none" spc="-6" normalizeH="0" baseline="0" noProof="0" dirty="0">
                <a:ln>
                  <a:noFill/>
                </a:ln>
                <a:solidFill>
                  <a:prstClr val="black"/>
                </a:solidFill>
                <a:effectLst/>
                <a:uLnTx/>
                <a:uFillTx/>
                <a:latin typeface="Museo Sans 500"/>
                <a:ea typeface="+mn-ea"/>
                <a:cs typeface="Museo Sans 500"/>
              </a:rPr>
              <a:t> Engagement</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28" name="object 28"/>
          <p:cNvSpPr txBox="1"/>
          <p:nvPr/>
        </p:nvSpPr>
        <p:spPr>
          <a:xfrm>
            <a:off x="3983069" y="4660724"/>
            <a:ext cx="1926863" cy="1482415"/>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12" normalizeH="0" baseline="0" noProof="0" dirty="0">
                <a:ln>
                  <a:noFill/>
                </a:ln>
                <a:solidFill>
                  <a:prstClr val="black"/>
                </a:solidFill>
                <a:effectLst/>
                <a:uLnTx/>
                <a:uFillTx/>
                <a:latin typeface="Museo Sans 500"/>
                <a:ea typeface="+mn-ea"/>
                <a:cs typeface="Museo Sans 500"/>
              </a:rPr>
              <a:t>Line </a:t>
            </a:r>
            <a:r>
              <a:rPr kumimoji="0" sz="2395" b="0" i="0" u="none" strike="noStrike" kern="1200" cap="none" spc="-6" normalizeH="0" baseline="0" noProof="0" dirty="0">
                <a:ln>
                  <a:noFill/>
                </a:ln>
                <a:solidFill>
                  <a:prstClr val="black"/>
                </a:solidFill>
                <a:effectLst/>
                <a:uLnTx/>
                <a:uFillTx/>
                <a:latin typeface="Museo Sans 500"/>
                <a:ea typeface="+mn-ea"/>
                <a:cs typeface="Museo Sans 500"/>
              </a:rPr>
              <a:t>Management </a:t>
            </a:r>
            <a:r>
              <a:rPr kumimoji="0" sz="2395" b="0" i="0" u="none" strike="noStrike" kern="1200" cap="none" spc="0" normalizeH="0" baseline="0" noProof="0" dirty="0">
                <a:ln>
                  <a:noFill/>
                </a:ln>
                <a:solidFill>
                  <a:prstClr val="black"/>
                </a:solidFill>
                <a:effectLst/>
                <a:uLnTx/>
                <a:uFillTx/>
                <a:latin typeface="Museo Sans 500"/>
                <a:ea typeface="+mn-ea"/>
                <a:cs typeface="Museo Sans 500"/>
              </a:rPr>
              <a:t>and </a:t>
            </a:r>
            <a:r>
              <a:rPr kumimoji="0" sz="2395" b="0" i="0" u="none" strike="noStrike" kern="1200" cap="none" spc="-6" normalizeH="0" baseline="0" noProof="0" dirty="0">
                <a:ln>
                  <a:noFill/>
                </a:ln>
                <a:solidFill>
                  <a:prstClr val="black"/>
                </a:solidFill>
                <a:effectLst/>
                <a:uLnTx/>
                <a:uFillTx/>
                <a:latin typeface="Museo Sans 500"/>
                <a:ea typeface="+mn-ea"/>
                <a:cs typeface="Museo Sans 500"/>
              </a:rPr>
              <a:t>Talent Development</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29" name="object 29"/>
          <p:cNvSpPr txBox="1"/>
          <p:nvPr/>
        </p:nvSpPr>
        <p:spPr>
          <a:xfrm>
            <a:off x="6621661" y="5289097"/>
            <a:ext cx="2310387" cy="376727"/>
          </a:xfrm>
          <a:prstGeom prst="rect">
            <a:avLst/>
          </a:prstGeom>
        </p:spPr>
        <p:txBody>
          <a:bodyPr vert="horz" wrap="square" lIns="0" tIns="8086" rIns="0" bIns="0" rtlCol="0">
            <a:spAutoFit/>
          </a:bodyPr>
          <a:lstStyle/>
          <a:p>
            <a:pPr marL="7701" marR="0"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6" normalizeH="0" baseline="0" noProof="0" dirty="0">
                <a:ln>
                  <a:noFill/>
                </a:ln>
                <a:solidFill>
                  <a:prstClr val="black"/>
                </a:solidFill>
                <a:effectLst/>
                <a:uLnTx/>
                <a:uFillTx/>
                <a:latin typeface="Museo Sans 500"/>
                <a:ea typeface="+mn-ea"/>
                <a:cs typeface="Museo Sans 500"/>
              </a:rPr>
              <a:t>Communication</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
        <p:nvSpPr>
          <p:cNvPr id="31" name="object 31"/>
          <p:cNvSpPr txBox="1"/>
          <p:nvPr/>
        </p:nvSpPr>
        <p:spPr>
          <a:xfrm>
            <a:off x="6241500" y="2216214"/>
            <a:ext cx="2940863" cy="1771484"/>
          </a:xfrm>
          <a:prstGeom prst="rect">
            <a:avLst/>
          </a:prstGeom>
        </p:spPr>
        <p:txBody>
          <a:bodyPr vert="horz" wrap="square" lIns="0" tIns="21564" rIns="0" bIns="0" rtlCol="0">
            <a:spAutoFit/>
          </a:bodyPr>
          <a:lstStyle/>
          <a:p>
            <a:pPr marL="0" marR="0" lvl="0" indent="0" algn="l" defTabSz="914400" rtl="0" eaLnBrk="1" fontAlgn="auto" latinLnBrk="0" hangingPunct="1">
              <a:lnSpc>
                <a:spcPct val="100000"/>
              </a:lnSpc>
              <a:spcBef>
                <a:spcPts val="170"/>
              </a:spcBef>
              <a:spcAft>
                <a:spcPts val="0"/>
              </a:spcAft>
              <a:buClrTx/>
              <a:buSzTx/>
              <a:buFontTx/>
              <a:buNone/>
              <a:tabLst/>
              <a:defRPr/>
            </a:pPr>
            <a:endParaRPr kumimoji="0" sz="3790" b="0" i="0" u="none" strike="noStrike" kern="1200" cap="none" spc="0" normalizeH="0" baseline="0" noProof="0" dirty="0">
              <a:ln>
                <a:noFill/>
              </a:ln>
              <a:solidFill>
                <a:prstClr val="black"/>
              </a:solidFill>
              <a:effectLst/>
              <a:uLnTx/>
              <a:uFillTx/>
              <a:latin typeface="Times New Roman"/>
              <a:ea typeface="+mn-ea"/>
              <a:cs typeface="Times New Roman"/>
            </a:endParaRPr>
          </a:p>
          <a:p>
            <a:pPr marL="517911" marR="482485" lvl="0" indent="-30805" algn="l" defTabSz="914400" rtl="0" eaLnBrk="1" fontAlgn="auto" latinLnBrk="0" hangingPunct="1">
              <a:lnSpc>
                <a:spcPct val="100299"/>
              </a:lnSpc>
              <a:spcBef>
                <a:spcPts val="0"/>
              </a:spcBef>
              <a:spcAft>
                <a:spcPts val="0"/>
              </a:spcAft>
              <a:buClrTx/>
              <a:buSzTx/>
              <a:buFontTx/>
              <a:buNone/>
              <a:tabLst/>
              <a:defRPr/>
            </a:pPr>
            <a:r>
              <a:rPr kumimoji="0" sz="3790" b="0" i="0" u="none" strike="noStrike" kern="1200" cap="none" spc="-12" normalizeH="0" baseline="0" noProof="0" dirty="0">
                <a:ln>
                  <a:noFill/>
                </a:ln>
                <a:solidFill>
                  <a:srgbClr val="4D439A"/>
                </a:solidFill>
                <a:effectLst/>
                <a:uLnTx/>
                <a:uFillTx/>
                <a:latin typeface="Museo 500"/>
                <a:ea typeface="+mn-ea"/>
                <a:cs typeface="Museo 500"/>
              </a:rPr>
              <a:t>Research </a:t>
            </a:r>
            <a:r>
              <a:rPr kumimoji="0" sz="3790" b="0" i="0" u="none" strike="noStrike" kern="1200" cap="none" spc="-6" normalizeH="0" baseline="0" noProof="0" dirty="0">
                <a:ln>
                  <a:noFill/>
                </a:ln>
                <a:solidFill>
                  <a:srgbClr val="4D439A"/>
                </a:solidFill>
                <a:effectLst/>
                <a:uLnTx/>
                <a:uFillTx/>
                <a:latin typeface="Museo 500"/>
                <a:ea typeface="+mn-ea"/>
                <a:cs typeface="Museo 500"/>
              </a:rPr>
              <a:t>Manager</a:t>
            </a:r>
            <a:endParaRPr kumimoji="0" sz="3790" b="0" i="0" u="none" strike="noStrike" kern="1200" cap="none" spc="0" normalizeH="0" baseline="0" noProof="0" dirty="0">
              <a:ln>
                <a:noFill/>
              </a:ln>
              <a:solidFill>
                <a:prstClr val="black"/>
              </a:solidFill>
              <a:effectLst/>
              <a:uLnTx/>
              <a:uFillTx/>
              <a:latin typeface="Museo 500"/>
              <a:ea typeface="+mn-ea"/>
              <a:cs typeface="Museo 500"/>
            </a:endParaRPr>
          </a:p>
        </p:txBody>
      </p:sp>
      <p:sp>
        <p:nvSpPr>
          <p:cNvPr id="32" name="object 32"/>
          <p:cNvSpPr txBox="1"/>
          <p:nvPr/>
        </p:nvSpPr>
        <p:spPr>
          <a:xfrm>
            <a:off x="4644129" y="677567"/>
            <a:ext cx="2258431" cy="1113852"/>
          </a:xfrm>
          <a:prstGeom prst="rect">
            <a:avLst/>
          </a:prstGeom>
        </p:spPr>
        <p:txBody>
          <a:bodyPr vert="horz" wrap="square" lIns="0" tIns="8086" rIns="0" bIns="0" rtlCol="0">
            <a:spAutoFit/>
          </a:bodyPr>
          <a:lstStyle/>
          <a:p>
            <a:pPr marL="7701" marR="3081" lvl="0" indent="0" algn="l" defTabSz="914400" rtl="0" eaLnBrk="1" fontAlgn="auto" latinLnBrk="0" hangingPunct="1">
              <a:lnSpc>
                <a:spcPct val="100000"/>
              </a:lnSpc>
              <a:spcBef>
                <a:spcPts val="64"/>
              </a:spcBef>
              <a:spcAft>
                <a:spcPts val="0"/>
              </a:spcAft>
              <a:buClrTx/>
              <a:buSzTx/>
              <a:buFontTx/>
              <a:buNone/>
              <a:tabLst/>
              <a:defRPr/>
            </a:pPr>
            <a:r>
              <a:rPr kumimoji="0" sz="2395" b="0" i="0" u="none" strike="noStrike" kern="1200" cap="none" spc="-6" normalizeH="0" baseline="0" noProof="0" dirty="0">
                <a:ln>
                  <a:noFill/>
                </a:ln>
                <a:solidFill>
                  <a:prstClr val="black"/>
                </a:solidFill>
                <a:effectLst/>
                <a:uLnTx/>
                <a:uFillTx/>
                <a:latin typeface="Museo Sans 500"/>
                <a:ea typeface="+mn-ea"/>
                <a:cs typeface="Museo Sans 500"/>
              </a:rPr>
              <a:t>Cognitive Abilities</a:t>
            </a:r>
            <a:r>
              <a:rPr kumimoji="0" lang="en-IE" sz="2395" b="0" i="0" u="none" strike="noStrike" kern="1200" cap="none" spc="-6" normalizeH="0" baseline="0" noProof="0" dirty="0">
                <a:ln>
                  <a:noFill/>
                </a:ln>
                <a:solidFill>
                  <a:prstClr val="black"/>
                </a:solidFill>
                <a:effectLst/>
                <a:uLnTx/>
                <a:uFillTx/>
                <a:latin typeface="Museo Sans 500"/>
                <a:ea typeface="+mn-ea"/>
                <a:cs typeface="Museo Sans 500"/>
              </a:rPr>
              <a:t>/Personal Attributes</a:t>
            </a:r>
            <a:endParaRPr kumimoji="0" sz="2395" b="0" i="0" u="none" strike="noStrike" kern="1200" cap="none" spc="0" normalizeH="0" baseline="0" noProof="0" dirty="0">
              <a:ln>
                <a:noFill/>
              </a:ln>
              <a:solidFill>
                <a:prstClr val="black"/>
              </a:solidFill>
              <a:effectLst/>
              <a:uLnTx/>
              <a:uFillTx/>
              <a:latin typeface="Museo Sans 500"/>
              <a:ea typeface="+mn-ea"/>
              <a:cs typeface="Museo Sans 500"/>
            </a:endParaRPr>
          </a:p>
        </p:txBody>
      </p:sp>
    </p:spTree>
    <p:extLst>
      <p:ext uri="{BB962C8B-B14F-4D97-AF65-F5344CB8AC3E}">
        <p14:creationId xmlns:p14="http://schemas.microsoft.com/office/powerpoint/2010/main" val="19555367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caseVTI">
  <a:themeElements>
    <a:clrScheme name="AnalogousFromRegularSeedRightStep">
      <a:dk1>
        <a:srgbClr val="000000"/>
      </a:dk1>
      <a:lt1>
        <a:srgbClr val="FFFFFF"/>
      </a:lt1>
      <a:dk2>
        <a:srgbClr val="2A2441"/>
      </a:dk2>
      <a:lt2>
        <a:srgbClr val="E2E7E8"/>
      </a:lt2>
      <a:accent1>
        <a:srgbClr val="CD6543"/>
      </a:accent1>
      <a:accent2>
        <a:srgbClr val="BB8C31"/>
      </a:accent2>
      <a:accent3>
        <a:srgbClr val="A1AA38"/>
      </a:accent3>
      <a:accent4>
        <a:srgbClr val="71B22F"/>
      </a:accent4>
      <a:accent5>
        <a:srgbClr val="48BA3D"/>
      </a:accent5>
      <a:accent6>
        <a:srgbClr val="30B65C"/>
      </a:accent6>
      <a:hlink>
        <a:srgbClr val="388CA8"/>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10700</TotalTime>
  <Words>1411</Words>
  <Application>Microsoft Office PowerPoint</Application>
  <PresentationFormat>Widescreen</PresentationFormat>
  <Paragraphs>196</Paragraphs>
  <Slides>27</Slides>
  <Notes>4</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27</vt:i4>
      </vt:variant>
    </vt:vector>
  </HeadingPairs>
  <TitlesOfParts>
    <vt:vector size="49" baseType="lpstr">
      <vt:lpstr>-apple-system</vt:lpstr>
      <vt:lpstr>Aptos</vt:lpstr>
      <vt:lpstr>Aptos Display</vt:lpstr>
      <vt:lpstr>Arial</vt:lpstr>
      <vt:lpstr>Avenir Next LT Pro</vt:lpstr>
      <vt:lpstr>Avenir Next LT Pro Light</vt:lpstr>
      <vt:lpstr>Bahnschrift Light SemiCondensed</vt:lpstr>
      <vt:lpstr>Bahnschrift SemiBold SemiConden</vt:lpstr>
      <vt:lpstr>Calibri</vt:lpstr>
      <vt:lpstr>Calibri Light</vt:lpstr>
      <vt:lpstr>Gill Sans Nova Deco</vt:lpstr>
      <vt:lpstr>Lato</vt:lpstr>
      <vt:lpstr>Museo 500</vt:lpstr>
      <vt:lpstr>Museo Sans 500</vt:lpstr>
      <vt:lpstr>Times New Roman</vt:lpstr>
      <vt:lpstr>Wingdings</vt:lpstr>
      <vt:lpstr>Tema di Office</vt:lpstr>
      <vt:lpstr>Office Theme</vt:lpstr>
      <vt:lpstr>Office Theme</vt:lpstr>
      <vt:lpstr>4_Office Theme</vt:lpstr>
      <vt:lpstr>EncaseVTI</vt:lpstr>
      <vt:lpstr>3_Office Theme</vt:lpstr>
      <vt:lpstr>PowerPoint Presentation</vt:lpstr>
      <vt:lpstr>CARDEA</vt:lpstr>
      <vt:lpstr>What it stands for</vt:lpstr>
      <vt:lpstr>PowerPoint Presentation</vt:lpstr>
      <vt:lpstr>PowerPoint Presentation</vt:lpstr>
      <vt:lpstr>What is our objective?</vt:lpstr>
      <vt:lpstr>What do Research Managers Want? (CARDEA Survey)</vt:lpstr>
      <vt:lpstr>Thanks to Action 17</vt:lpstr>
      <vt:lpstr>RM Comp</vt:lpstr>
      <vt:lpstr>What is included in RM Comp?</vt:lpstr>
      <vt:lpstr>Learning Outcomes</vt:lpstr>
      <vt:lpstr>Learning Outcomes</vt:lpstr>
      <vt:lpstr>RM Comp Objectives</vt:lpstr>
      <vt:lpstr>Research Managers</vt:lpstr>
      <vt:lpstr>Important to note!!!!</vt:lpstr>
      <vt:lpstr>The European Competence Framework for Research Managers</vt:lpstr>
      <vt:lpstr>How to Use RM Comp?</vt:lpstr>
      <vt:lpstr>Professional Development Tool-Kit</vt:lpstr>
      <vt:lpstr>PowerPoint Presentation</vt:lpstr>
      <vt:lpstr>PowerPoint Presentation</vt:lpstr>
      <vt:lpstr>PowerPoint Presentation</vt:lpstr>
      <vt:lpstr>PowerPoint Presentation</vt:lpstr>
      <vt:lpstr>Main Features Of CARDEA Training Modules</vt:lpstr>
      <vt:lpstr>What’s Next for CARDEA?</vt:lpstr>
      <vt:lpstr>    What it’s like to work together in the CARDEA consortium?</vt:lpstr>
      <vt:lpstr>Join us for our RM COMP webinar </vt:lpstr>
      <vt:lpstr>PowerPoint Presentation</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O'Leary (Management &amp; Marketing)</dc:creator>
  <cp:lastModifiedBy>Ruth O'Kelly</cp:lastModifiedBy>
  <cp:revision>47</cp:revision>
  <dcterms:created xsi:type="dcterms:W3CDTF">2025-01-22T09:07:02Z</dcterms:created>
  <dcterms:modified xsi:type="dcterms:W3CDTF">2025-06-09T07:25:30Z</dcterms:modified>
</cp:coreProperties>
</file>